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6" r:id="rId2"/>
    <p:sldId id="257" r:id="rId3"/>
    <p:sldId id="258" r:id="rId4"/>
    <p:sldId id="277" r:id="rId5"/>
    <p:sldId id="279" r:id="rId6"/>
    <p:sldId id="259" r:id="rId7"/>
    <p:sldId id="260" r:id="rId8"/>
    <p:sldId id="261" r:id="rId9"/>
    <p:sldId id="280" r:id="rId10"/>
    <p:sldId id="281" r:id="rId11"/>
    <p:sldId id="282" r:id="rId12"/>
    <p:sldId id="283" r:id="rId13"/>
    <p:sldId id="284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2" r:id="rId23"/>
    <p:sldId id="274" r:id="rId24"/>
    <p:sldId id="275" r:id="rId25"/>
    <p:sldId id="276" r:id="rId26"/>
    <p:sldId id="288" r:id="rId27"/>
    <p:sldId id="289" r:id="rId28"/>
    <p:sldId id="287" r:id="rId29"/>
    <p:sldId id="286" r:id="rId30"/>
    <p:sldId id="285" r:id="rId31"/>
    <p:sldId id="291" r:id="rId32"/>
    <p:sldId id="290" r:id="rId3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389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ABBC54-F32D-4F99-9A06-41F30A907F09}" type="datetimeFigureOut">
              <a:rPr lang="zh-CN" altLang="en-US" smtClean="0"/>
              <a:pPr/>
              <a:t>2021/11/1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23C321-5262-4167-A46F-159ADE0964C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707376-1293-4872-9CA8-BDACBAFB4418}" type="datetimeFigureOut">
              <a:rPr lang="zh-CN" altLang="en-US" smtClean="0"/>
              <a:pPr/>
              <a:t>2021/11/1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B45026-0BA1-4F1F-8BC3-AFE04691315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各位老师早上好，首先感谢庄老师的介绍，今天由我来给各位老师讲解试剂耗材询购平台的使用方法。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我将从以下</a:t>
            </a:r>
            <a:r>
              <a:rPr lang="en-US" altLang="zh-CN" dirty="0" smtClean="0"/>
              <a:t>6</a:t>
            </a:r>
            <a:r>
              <a:rPr lang="zh-CN" altLang="en-US" dirty="0" smtClean="0"/>
              <a:t>个方面进行介绍，</a:t>
            </a:r>
            <a:r>
              <a:rPr lang="en-US" altLang="zh-CN" dirty="0" smtClean="0"/>
              <a:t>1</a:t>
            </a:r>
            <a:r>
              <a:rPr lang="zh-CN" altLang="en-US" dirty="0" smtClean="0"/>
              <a:t>、首先是学校师生应该如何注册平台账号；</a:t>
            </a:r>
            <a:r>
              <a:rPr lang="en-US" altLang="zh-CN" dirty="0" smtClean="0"/>
              <a:t>2</a:t>
            </a:r>
            <a:r>
              <a:rPr lang="zh-CN" altLang="en-US" dirty="0" smtClean="0"/>
              <a:t>、平台如何划分角色权限；</a:t>
            </a:r>
            <a:r>
              <a:rPr lang="en-US" altLang="zh-CN" dirty="0" smtClean="0"/>
              <a:t>3</a:t>
            </a:r>
            <a:r>
              <a:rPr lang="zh-CN" altLang="en-US" dirty="0" smtClean="0"/>
              <a:t>、首次登录应如何完成账号信息的初始化；</a:t>
            </a:r>
            <a:r>
              <a:rPr lang="en-US" altLang="zh-CN" dirty="0" smtClean="0"/>
              <a:t>4</a:t>
            </a:r>
            <a:r>
              <a:rPr lang="zh-CN" altLang="en-US" dirty="0" smtClean="0"/>
              <a:t>、平台的采购流程；</a:t>
            </a:r>
            <a:r>
              <a:rPr lang="en-US" altLang="zh-CN" dirty="0" smtClean="0"/>
              <a:t>5</a:t>
            </a:r>
            <a:r>
              <a:rPr lang="zh-CN" altLang="en-US" dirty="0" smtClean="0"/>
              <a:t>、平台的结账流程；</a:t>
            </a:r>
            <a:r>
              <a:rPr lang="en-US" altLang="zh-CN" dirty="0" smtClean="0"/>
              <a:t>6</a:t>
            </a:r>
            <a:r>
              <a:rPr lang="zh-CN" altLang="en-US" dirty="0" smtClean="0"/>
              <a:t>、平台其他功能介绍。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首先是账号注册，平台采用统一身份认证的方式登录，登录之后再按提示进行注册。账号注册分两种，</a:t>
            </a:r>
            <a:r>
              <a:rPr lang="en-US" altLang="zh-CN" dirty="0" smtClean="0"/>
              <a:t>1</a:t>
            </a:r>
            <a:r>
              <a:rPr lang="zh-CN" altLang="en-US" dirty="0" smtClean="0"/>
              <a:t>、</a:t>
            </a:r>
            <a:r>
              <a:rPr lang="en-US" altLang="zh-CN" dirty="0" smtClean="0"/>
              <a:t>PI</a:t>
            </a:r>
            <a:r>
              <a:rPr lang="zh-CN" altLang="en-US" dirty="0" smtClean="0"/>
              <a:t>注册，</a:t>
            </a:r>
            <a:r>
              <a:rPr lang="en-US" altLang="zh-CN" dirty="0" smtClean="0"/>
              <a:t>2</a:t>
            </a:r>
            <a:r>
              <a:rPr lang="zh-CN" altLang="en-US" dirty="0" smtClean="0"/>
              <a:t>、成员注册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b="1" dirty="0" smtClean="0">
                <a:latin typeface="宋体" pitchFamily="2" charset="-122"/>
                <a:ea typeface="宋体" pitchFamily="2" charset="-122"/>
              </a:rPr>
              <a:t>平台对接财务系统，直接读取</a:t>
            </a:r>
            <a:r>
              <a:rPr lang="en-US" altLang="zh-CN" sz="1200" b="1" dirty="0" smtClean="0">
                <a:latin typeface="宋体" pitchFamily="2" charset="-122"/>
                <a:ea typeface="宋体" pitchFamily="2" charset="-122"/>
              </a:rPr>
              <a:t>PI</a:t>
            </a:r>
            <a:r>
              <a:rPr lang="zh-CN" altLang="en-US" sz="1200" b="1" dirty="0" smtClean="0">
                <a:latin typeface="宋体" pitchFamily="2" charset="-122"/>
                <a:ea typeface="宋体" pitchFamily="2" charset="-122"/>
              </a:rPr>
              <a:t>项目经费信息。</a:t>
            </a:r>
            <a:r>
              <a:rPr lang="en-US" altLang="zh-CN" sz="1200" b="1" dirty="0" smtClean="0">
                <a:latin typeface="宋体" pitchFamily="2" charset="-122"/>
                <a:ea typeface="宋体" pitchFamily="2" charset="-122"/>
              </a:rPr>
              <a:t>PI</a:t>
            </a:r>
            <a:r>
              <a:rPr lang="zh-CN" altLang="en-US" sz="1200" b="1" dirty="0" smtClean="0">
                <a:latin typeface="宋体" pitchFamily="2" charset="-122"/>
                <a:ea typeface="宋体" pitchFamily="2" charset="-122"/>
              </a:rPr>
              <a:t>可以设置每张经费卡是否“可用”，同时还可以给每张卡进行授权。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可以多个课题组角色间切换</a:t>
            </a:r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E1637-0CAF-45CA-9C1C-6011061383C6}" type="datetime1">
              <a:rPr lang="zh-CN" altLang="en-US" smtClean="0"/>
              <a:pPr/>
              <a:t>2021/11/1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3098F-82FB-45F4-8C5A-9E7998196B4C}" type="datetime1">
              <a:rPr lang="zh-CN" altLang="en-US" smtClean="0"/>
              <a:pPr/>
              <a:t>2021/11/1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BAFC9-3DE3-4DA7-8EA5-6946CBFFBF4E}" type="datetime1">
              <a:rPr lang="zh-CN" altLang="en-US" smtClean="0"/>
              <a:pPr/>
              <a:t>2021/11/1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3C01F-ADF5-4A26-8276-516AE525A81E}" type="datetime1">
              <a:rPr lang="zh-CN" altLang="en-US" smtClean="0"/>
              <a:pPr/>
              <a:t>2021/11/1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F8FB4-EFAA-411C-9DCF-4D1DAA161096}" type="datetime1">
              <a:rPr lang="zh-CN" altLang="en-US" smtClean="0"/>
              <a:pPr/>
              <a:t>2021/11/1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AFAE3-2E30-42E9-9AEC-B3D8C51E7ED6}" type="datetime1">
              <a:rPr lang="zh-CN" altLang="en-US" smtClean="0"/>
              <a:pPr/>
              <a:t>2021/11/1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36B59-4E4E-4386-93C8-6D275D560F5F}" type="datetime1">
              <a:rPr lang="zh-CN" altLang="en-US" smtClean="0"/>
              <a:pPr/>
              <a:t>2021/11/1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5126F-22A3-46ED-9429-4EE70ECBAD14}" type="datetime1">
              <a:rPr lang="zh-CN" altLang="en-US" smtClean="0"/>
              <a:pPr/>
              <a:t>2021/11/1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71AF9-9CD9-40BB-81EC-797EB10AAE67}" type="datetime1">
              <a:rPr lang="zh-CN" altLang="en-US" smtClean="0"/>
              <a:pPr/>
              <a:t>2021/11/1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F8617-BA29-40A5-851C-5251103B4F8E}" type="datetime1">
              <a:rPr lang="zh-CN" altLang="en-US" smtClean="0"/>
              <a:pPr/>
              <a:t>2021/11/1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553ED-A693-4BCF-9801-0549447BF809}" type="datetime1">
              <a:rPr lang="zh-CN" altLang="en-US" smtClean="0"/>
              <a:pPr/>
              <a:t>2021/11/1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AD798F-51BA-49C2-BDD4-FF56C7CB948E}" type="datetime1">
              <a:rPr lang="zh-CN" altLang="en-US" smtClean="0"/>
              <a:pPr/>
              <a:t>2021/11/1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55576" y="2132856"/>
            <a:ext cx="7772400" cy="1470025"/>
          </a:xfrm>
        </p:spPr>
        <p:txBody>
          <a:bodyPr>
            <a:noAutofit/>
          </a:bodyPr>
          <a:lstStyle/>
          <a:p>
            <a:r>
              <a:rPr lang="zh-CN" altLang="en-US" sz="4800" b="1" dirty="0" smtClean="0">
                <a:latin typeface="+mj-ea"/>
              </a:rPr>
              <a:t>厦门大学</a:t>
            </a:r>
            <a:r>
              <a:rPr lang="en-US" altLang="zh-CN" sz="4800" b="1" dirty="0" smtClean="0">
                <a:latin typeface="+mj-ea"/>
              </a:rPr>
              <a:t/>
            </a:r>
            <a:br>
              <a:rPr lang="en-US" altLang="zh-CN" sz="4800" b="1" dirty="0" smtClean="0">
                <a:latin typeface="+mj-ea"/>
              </a:rPr>
            </a:br>
            <a:r>
              <a:rPr lang="zh-CN" altLang="en-US" sz="4800" b="1" dirty="0" smtClean="0">
                <a:latin typeface="+mj-ea"/>
              </a:rPr>
              <a:t>试剂耗材询购平台</a:t>
            </a:r>
            <a:endParaRPr lang="zh-CN" altLang="en-US" sz="4800" b="1" dirty="0">
              <a:latin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10</a:t>
            </a:fld>
            <a:endParaRPr lang="zh-CN" altLang="en-US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214290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宋体" pitchFamily="2" charset="-122"/>
                <a:ea typeface="宋体" pitchFamily="2" charset="-122"/>
              </a:rPr>
              <a:t>3.2 </a:t>
            </a:r>
            <a:r>
              <a:rPr lang="zh-CN" altLang="en-US" sz="2800" b="1" dirty="0" smtClean="0">
                <a:latin typeface="宋体" pitchFamily="2" charset="-122"/>
                <a:ea typeface="宋体" pitchFamily="2" charset="-122"/>
              </a:rPr>
              <a:t>申请加入课题组</a:t>
            </a:r>
            <a:endParaRPr lang="en-US" altLang="zh-CN" sz="2800" b="1" dirty="0" smtClean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857232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400" b="1" dirty="0" smtClean="0">
                <a:latin typeface="宋体" pitchFamily="2" charset="-122"/>
                <a:ea typeface="宋体" pitchFamily="2" charset="-122"/>
              </a:rPr>
              <a:t>老师可以通过此功能加入其他课题组，待</a:t>
            </a:r>
            <a:r>
              <a:rPr lang="en-US" altLang="zh-CN" sz="2400" b="1" dirty="0" smtClean="0">
                <a:latin typeface="宋体" pitchFamily="2" charset="-122"/>
                <a:ea typeface="宋体" pitchFamily="2" charset="-122"/>
              </a:rPr>
              <a:t>PI</a:t>
            </a:r>
            <a:r>
              <a:rPr lang="zh-CN" altLang="en-US" sz="2400" b="1" dirty="0" smtClean="0">
                <a:latin typeface="宋体" pitchFamily="2" charset="-122"/>
                <a:ea typeface="宋体" pitchFamily="2" charset="-122"/>
              </a:rPr>
              <a:t>审批通过后即可成为课题组成员，可切换不同课题组角色进行采购。</a:t>
            </a:r>
            <a:endParaRPr lang="zh-CN" altLang="en-US" sz="2400" dirty="0" smtClean="0"/>
          </a:p>
          <a:p>
            <a:pPr>
              <a:lnSpc>
                <a:spcPct val="150000"/>
              </a:lnSpc>
            </a:pPr>
            <a:endParaRPr lang="en-US" altLang="zh-CN" sz="2400" b="1" dirty="0" smtClean="0"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85992"/>
            <a:ext cx="9229285" cy="3852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11</a:t>
            </a:fld>
            <a:endParaRPr lang="zh-CN" altLang="en-US" sz="1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071678"/>
            <a:ext cx="9144000" cy="3534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0" y="857232"/>
            <a:ext cx="9144000" cy="583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400" b="1" dirty="0" smtClean="0">
                <a:latin typeface="宋体" pitchFamily="2" charset="-122"/>
                <a:ea typeface="宋体" pitchFamily="2" charset="-122"/>
              </a:rPr>
              <a:t>PI</a:t>
            </a:r>
            <a:r>
              <a:rPr lang="zh-CN" altLang="en-US" sz="2400" b="1" dirty="0" smtClean="0">
                <a:latin typeface="宋体" pitchFamily="2" charset="-122"/>
                <a:ea typeface="宋体" pitchFamily="2" charset="-122"/>
              </a:rPr>
              <a:t>通过此功能来管理本课题组成员帐号和审批新成员。</a:t>
            </a:r>
            <a:endParaRPr lang="zh-CN" altLang="en-US" sz="24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214282" y="214290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宋体" pitchFamily="2" charset="-122"/>
                <a:ea typeface="宋体" pitchFamily="2" charset="-122"/>
              </a:rPr>
              <a:t>3.3 </a:t>
            </a:r>
            <a:r>
              <a:rPr lang="zh-CN" altLang="en-US" sz="2800" b="1" dirty="0" smtClean="0">
                <a:latin typeface="宋体" pitchFamily="2" charset="-122"/>
                <a:ea typeface="宋体" pitchFamily="2" charset="-122"/>
              </a:rPr>
              <a:t>成员管理</a:t>
            </a:r>
            <a:endParaRPr lang="en-US" altLang="zh-CN" sz="2800" b="1" dirty="0" smtClean="0"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12</a:t>
            </a:fld>
            <a:endParaRPr lang="zh-CN" altLang="en-US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214290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宋体" pitchFamily="2" charset="-122"/>
                <a:ea typeface="宋体" pitchFamily="2" charset="-122"/>
              </a:rPr>
              <a:t>3.4 </a:t>
            </a:r>
            <a:r>
              <a:rPr lang="zh-CN" altLang="en-US" sz="2800" b="1" dirty="0" smtClean="0">
                <a:latin typeface="宋体" pitchFamily="2" charset="-122"/>
                <a:ea typeface="宋体" pitchFamily="2" charset="-122"/>
              </a:rPr>
              <a:t>个人信息</a:t>
            </a:r>
            <a:endParaRPr lang="en-US" altLang="zh-CN" sz="2800" b="1" dirty="0" smtClean="0"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85926"/>
            <a:ext cx="9199310" cy="3633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13</a:t>
            </a:fld>
            <a:endParaRPr lang="zh-CN" altLang="en-US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214290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宋体" pitchFamily="2" charset="-122"/>
                <a:ea typeface="宋体" pitchFamily="2" charset="-122"/>
              </a:rPr>
              <a:t>3.5 </a:t>
            </a:r>
            <a:r>
              <a:rPr lang="zh-CN" altLang="en-US" sz="2800" b="1" dirty="0" smtClean="0">
                <a:latin typeface="宋体" pitchFamily="2" charset="-122"/>
                <a:ea typeface="宋体" pitchFamily="2" charset="-122"/>
              </a:rPr>
              <a:t>收货地址</a:t>
            </a:r>
            <a:endParaRPr lang="en-US" altLang="zh-CN" sz="2800" b="1" dirty="0" smtClean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857232"/>
            <a:ext cx="9144000" cy="583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400" b="1" dirty="0" smtClean="0">
                <a:latin typeface="宋体" pitchFamily="2" charset="-122"/>
                <a:ea typeface="宋体" pitchFamily="2" charset="-122"/>
              </a:rPr>
              <a:t>新增收货地址和设置默认收货地址。 </a:t>
            </a:r>
            <a:endParaRPr lang="zh-CN" altLang="en-US" sz="2400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16"/>
            <a:ext cx="9144000" cy="3491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ChangeArrowheads="1"/>
          </p:cNvSpPr>
          <p:nvPr/>
        </p:nvSpPr>
        <p:spPr bwMode="auto">
          <a:xfrm>
            <a:off x="180000" y="287319"/>
            <a:ext cx="724952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1pPr>
            <a:lvl2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2pPr>
            <a:lvl3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3pPr>
            <a:lvl4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4pPr>
            <a:lvl5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zh-CN" altLang="en-US" sz="3600" b="1" dirty="0" smtClean="0">
                <a:latin typeface="宋体" pitchFamily="2" charset="-122"/>
                <a:ea typeface="宋体" pitchFamily="2" charset="-122"/>
              </a:rPr>
              <a:t>四、采购管理</a:t>
            </a:r>
            <a:endParaRPr lang="en-US" altLang="zh-CN" sz="3600" b="1" dirty="0" smtClean="0">
              <a:latin typeface="宋体" pitchFamily="2" charset="-122"/>
              <a:ea typeface="宋体" pitchFamily="2" charset="-122"/>
            </a:endParaRPr>
          </a:p>
          <a:p>
            <a:endParaRPr lang="en-US" altLang="zh-CN" sz="3600" b="1" dirty="0" smtClean="0">
              <a:latin typeface="宋体" pitchFamily="2" charset="-122"/>
              <a:ea typeface="宋体" pitchFamily="2" charset="-122"/>
            </a:endParaRPr>
          </a:p>
          <a:p>
            <a:pPr eaLnBrk="1" hangingPunct="1"/>
            <a:endParaRPr lang="en-US" altLang="zh-CN" sz="3600" b="1" dirty="0">
              <a:latin typeface="宋体" pitchFamily="2" charset="-122"/>
              <a:ea typeface="宋体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14282" y="1391181"/>
            <a:ext cx="8456643" cy="4538149"/>
            <a:chOff x="473075" y="1256078"/>
            <a:chExt cx="8197850" cy="4370581"/>
          </a:xfrm>
        </p:grpSpPr>
        <p:pic>
          <p:nvPicPr>
            <p:cNvPr id="6" name="图片 3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772122" y="2252492"/>
              <a:ext cx="812645" cy="8127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图片 4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98842" y="2252492"/>
              <a:ext cx="812645" cy="8127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图片 5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084634" y="2272743"/>
              <a:ext cx="812645" cy="8127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图片 6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581150" y="2189083"/>
              <a:ext cx="940969" cy="9410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矩形 7">
              <a:extLst/>
            </p:cNvPr>
            <p:cNvSpPr/>
            <p:nvPr/>
          </p:nvSpPr>
          <p:spPr bwMode="auto">
            <a:xfrm>
              <a:off x="473075" y="3109102"/>
              <a:ext cx="1263650" cy="40005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defRPr/>
              </a:pPr>
              <a:r>
                <a:rPr kumimoji="1" lang="zh-CN" altLang="en-US" sz="2000" b="1" dirty="0" smtClean="0">
                  <a:latin typeface="宋体" pitchFamily="2" charset="-122"/>
                  <a:ea typeface="宋体" pitchFamily="2" charset="-122"/>
                </a:rPr>
                <a:t>搜索产品</a:t>
              </a:r>
            </a:p>
          </p:txBody>
        </p:sp>
        <p:cxnSp>
          <p:nvCxnSpPr>
            <p:cNvPr id="11" name="直线箭头连接符 8">
              <a:extLst/>
            </p:cNvPr>
            <p:cNvCxnSpPr>
              <a:stCxn id="7" idx="3"/>
              <a:endCxn id="6" idx="1"/>
            </p:cNvCxnSpPr>
            <p:nvPr/>
          </p:nvCxnSpPr>
          <p:spPr bwMode="auto">
            <a:xfrm>
              <a:off x="1511487" y="2658845"/>
              <a:ext cx="1260635" cy="1588"/>
            </a:xfrm>
            <a:prstGeom prst="straightConnector1">
              <a:avLst/>
            </a:prstGeom>
            <a:ln>
              <a:solidFill>
                <a:srgbClr val="FF0000"/>
              </a:solidFill>
              <a:prstDash val="dash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矩形 9">
              <a:extLst/>
            </p:cNvPr>
            <p:cNvSpPr/>
            <p:nvPr/>
          </p:nvSpPr>
          <p:spPr bwMode="auto">
            <a:xfrm>
              <a:off x="2639032" y="3124868"/>
              <a:ext cx="954087" cy="40005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defRPr/>
              </a:pPr>
              <a:r>
                <a:rPr kumimoji="1" lang="zh-CN" altLang="en-US" sz="2000" b="1" dirty="0" smtClean="0">
                  <a:latin typeface="宋体" pitchFamily="2" charset="-122"/>
                  <a:ea typeface="宋体" pitchFamily="2" charset="-122"/>
                </a:rPr>
                <a:t>购物车</a:t>
              </a:r>
            </a:p>
          </p:txBody>
        </p:sp>
        <p:sp>
          <p:nvSpPr>
            <p:cNvPr id="13" name="矩形 10"/>
            <p:cNvSpPr>
              <a:spLocks noChangeArrowheads="1"/>
            </p:cNvSpPr>
            <p:nvPr/>
          </p:nvSpPr>
          <p:spPr bwMode="auto">
            <a:xfrm>
              <a:off x="1378733" y="1256078"/>
              <a:ext cx="1379653" cy="1274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 eaLnBrk="1" hangingPunct="1"/>
              <a:r>
                <a:rPr kumimoji="1" lang="en-US" altLang="zh-CN" sz="2000" b="1" dirty="0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rPr>
                <a:t>1</a:t>
              </a:r>
              <a:r>
                <a:rPr kumimoji="1" lang="zh-CN" altLang="en-US" sz="2000" b="1" dirty="0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rPr>
                <a:t>、商品</a:t>
              </a:r>
              <a:r>
                <a:rPr kumimoji="1" lang="zh-CN" altLang="en-US" sz="2000" b="1" dirty="0" smtClean="0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rPr>
                <a:t>名</a:t>
              </a:r>
              <a:endParaRPr kumimoji="1" lang="en-US" altLang="zh-CN" sz="2000" b="1" dirty="0" smtClean="0">
                <a:solidFill>
                  <a:srgbClr val="FF0000"/>
                </a:solidFill>
                <a:latin typeface="宋体" pitchFamily="2" charset="-122"/>
                <a:ea typeface="宋体" pitchFamily="2" charset="-122"/>
              </a:endParaRPr>
            </a:p>
            <a:p>
              <a:pPr algn="l" eaLnBrk="1" hangingPunct="1"/>
              <a:r>
                <a:rPr lang="en-US" altLang="zh-CN" sz="2000" b="1" dirty="0" smtClean="0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rPr>
                <a:t>2</a:t>
              </a:r>
              <a:r>
                <a:rPr lang="zh-CN" altLang="en-US" sz="2000" b="1" dirty="0" smtClean="0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rPr>
                <a:t>、品牌</a:t>
              </a:r>
              <a:endParaRPr lang="en-US" altLang="zh-CN" sz="2000" b="1" dirty="0" smtClean="0">
                <a:solidFill>
                  <a:srgbClr val="FF0000"/>
                </a:solidFill>
                <a:latin typeface="宋体" pitchFamily="2" charset="-122"/>
                <a:ea typeface="宋体" pitchFamily="2" charset="-122"/>
              </a:endParaRPr>
            </a:p>
            <a:p>
              <a:pPr algn="l" eaLnBrk="1" hangingPunct="1"/>
              <a:r>
                <a:rPr lang="en-US" altLang="zh-CN" sz="2000" b="1" dirty="0" smtClean="0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rPr>
                <a:t>3</a:t>
              </a:r>
              <a:r>
                <a:rPr lang="zh-CN" altLang="en-US" sz="2000" b="1" dirty="0" smtClean="0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rPr>
                <a:t>、货号</a:t>
              </a:r>
              <a:endParaRPr lang="en-US" altLang="zh-CN" sz="2000" b="1" dirty="0" smtClean="0">
                <a:solidFill>
                  <a:srgbClr val="FF0000"/>
                </a:solidFill>
                <a:latin typeface="宋体" pitchFamily="2" charset="-122"/>
                <a:ea typeface="宋体" pitchFamily="2" charset="-122"/>
              </a:endParaRPr>
            </a:p>
            <a:p>
              <a:pPr algn="l" eaLnBrk="1" hangingPunct="1"/>
              <a:r>
                <a:rPr lang="en-US" altLang="zh-CN" sz="2000" b="1" dirty="0" smtClean="0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rPr>
                <a:t>   ……</a:t>
              </a:r>
              <a:endParaRPr lang="zh-CN" altLang="en-US" sz="20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endParaRPr>
            </a:p>
          </p:txBody>
        </p:sp>
        <p:cxnSp>
          <p:nvCxnSpPr>
            <p:cNvPr id="14" name="直线箭头连接符 11">
              <a:extLst/>
            </p:cNvPr>
            <p:cNvCxnSpPr>
              <a:stCxn id="6" idx="3"/>
              <a:endCxn id="8" idx="1"/>
            </p:cNvCxnSpPr>
            <p:nvPr/>
          </p:nvCxnSpPr>
          <p:spPr bwMode="auto">
            <a:xfrm>
              <a:off x="3584767" y="2658845"/>
              <a:ext cx="1499867" cy="20251"/>
            </a:xfrm>
            <a:prstGeom prst="straightConnector1">
              <a:avLst/>
            </a:prstGeom>
            <a:ln>
              <a:solidFill>
                <a:srgbClr val="FF0000"/>
              </a:solidFill>
              <a:prstDash val="dash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矩形 12">
              <a:extLst/>
            </p:cNvPr>
            <p:cNvSpPr/>
            <p:nvPr/>
          </p:nvSpPr>
          <p:spPr bwMode="auto">
            <a:xfrm>
              <a:off x="4420429" y="3109102"/>
              <a:ext cx="2180499" cy="38533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defRPr/>
              </a:pPr>
              <a:r>
                <a:rPr kumimoji="1" lang="zh-CN" altLang="en-US" sz="2000" b="1" dirty="0" smtClean="0">
                  <a:latin typeface="宋体" pitchFamily="2" charset="-122"/>
                  <a:ea typeface="宋体" pitchFamily="2" charset="-122"/>
                </a:rPr>
                <a:t>提交订单选卡支付</a:t>
              </a:r>
            </a:p>
          </p:txBody>
        </p:sp>
        <p:cxnSp>
          <p:nvCxnSpPr>
            <p:cNvPr id="16" name="直线箭头连接符 13">
              <a:extLst/>
            </p:cNvPr>
            <p:cNvCxnSpPr>
              <a:stCxn id="8" idx="3"/>
              <a:endCxn id="9" idx="1"/>
            </p:cNvCxnSpPr>
            <p:nvPr/>
          </p:nvCxnSpPr>
          <p:spPr bwMode="auto">
            <a:xfrm flipV="1">
              <a:off x="5897279" y="2659603"/>
              <a:ext cx="1683871" cy="19493"/>
            </a:xfrm>
            <a:prstGeom prst="straightConnector1">
              <a:avLst/>
            </a:prstGeom>
            <a:ln>
              <a:solidFill>
                <a:srgbClr val="FF0000"/>
              </a:solidFill>
              <a:prstDash val="dash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矩形 14">
              <a:extLst/>
            </p:cNvPr>
            <p:cNvSpPr/>
            <p:nvPr/>
          </p:nvSpPr>
          <p:spPr bwMode="auto">
            <a:xfrm>
              <a:off x="7308850" y="3109102"/>
              <a:ext cx="1362075" cy="40005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defRPr/>
              </a:pPr>
              <a:r>
                <a:rPr kumimoji="1" lang="zh-CN" altLang="en-US" sz="2000" b="1" dirty="0" smtClean="0">
                  <a:latin typeface="宋体" pitchFamily="2" charset="-122"/>
                  <a:ea typeface="宋体" pitchFamily="2" charset="-122"/>
                </a:rPr>
                <a:t>确认订单</a:t>
              </a:r>
            </a:p>
          </p:txBody>
        </p:sp>
        <p:cxnSp>
          <p:nvCxnSpPr>
            <p:cNvPr id="18" name="直线箭头连接符 19">
              <a:extLst/>
            </p:cNvPr>
            <p:cNvCxnSpPr/>
            <p:nvPr/>
          </p:nvCxnSpPr>
          <p:spPr bwMode="auto">
            <a:xfrm>
              <a:off x="7964488" y="3629802"/>
              <a:ext cx="0" cy="866775"/>
            </a:xfrm>
            <a:prstGeom prst="straightConnector1">
              <a:avLst/>
            </a:prstGeom>
            <a:ln>
              <a:solidFill>
                <a:srgbClr val="FF0000"/>
              </a:solidFill>
              <a:prstDash val="dash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9" name="图片 20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286191" y="4348933"/>
              <a:ext cx="871650" cy="8717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0" name="直线箭头连接符 21">
              <a:extLst/>
            </p:cNvPr>
            <p:cNvCxnSpPr>
              <a:stCxn id="25" idx="1"/>
              <a:endCxn id="19" idx="3"/>
            </p:cNvCxnSpPr>
            <p:nvPr/>
          </p:nvCxnSpPr>
          <p:spPr bwMode="auto">
            <a:xfrm rot="10800000" flipV="1">
              <a:off x="5157842" y="4782547"/>
              <a:ext cx="2277913" cy="2243"/>
            </a:xfrm>
            <a:prstGeom prst="straightConnector1">
              <a:avLst/>
            </a:prstGeom>
            <a:ln>
              <a:solidFill>
                <a:srgbClr val="FF0000"/>
              </a:solidFill>
              <a:prstDash val="dash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矩形 22">
              <a:extLst/>
            </p:cNvPr>
            <p:cNvSpPr/>
            <p:nvPr/>
          </p:nvSpPr>
          <p:spPr bwMode="auto">
            <a:xfrm>
              <a:off x="4132651" y="5226609"/>
              <a:ext cx="1209675" cy="40005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defRPr/>
              </a:pPr>
              <a:r>
                <a:rPr kumimoji="1" lang="zh-CN" altLang="en-US" sz="2000" b="1" dirty="0" smtClean="0">
                  <a:latin typeface="宋体" pitchFamily="2" charset="-122"/>
                  <a:ea typeface="宋体" pitchFamily="2" charset="-122"/>
                </a:rPr>
                <a:t>收货验货</a:t>
              </a:r>
            </a:p>
          </p:txBody>
        </p:sp>
        <p:sp>
          <p:nvSpPr>
            <p:cNvPr id="22" name="矩形 23">
              <a:extLst/>
            </p:cNvPr>
            <p:cNvSpPr/>
            <p:nvPr/>
          </p:nvSpPr>
          <p:spPr bwMode="auto">
            <a:xfrm>
              <a:off x="1789876" y="5226609"/>
              <a:ext cx="722312" cy="40005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defRPr/>
              </a:pPr>
              <a:r>
                <a:rPr kumimoji="1" lang="zh-CN" altLang="en-US" sz="2000" b="1" dirty="0" smtClean="0">
                  <a:latin typeface="宋体" pitchFamily="2" charset="-122"/>
                  <a:ea typeface="宋体" pitchFamily="2" charset="-122"/>
                </a:rPr>
                <a:t>结算</a:t>
              </a:r>
            </a:p>
          </p:txBody>
        </p:sp>
        <p:cxnSp>
          <p:nvCxnSpPr>
            <p:cNvPr id="23" name="直线箭头连接符 24">
              <a:extLst/>
            </p:cNvPr>
            <p:cNvCxnSpPr>
              <a:stCxn id="19" idx="1"/>
              <a:endCxn id="26" idx="3"/>
            </p:cNvCxnSpPr>
            <p:nvPr/>
          </p:nvCxnSpPr>
          <p:spPr bwMode="auto">
            <a:xfrm rot="10800000" flipV="1">
              <a:off x="2630077" y="4784790"/>
              <a:ext cx="1656115" cy="13523"/>
            </a:xfrm>
            <a:prstGeom prst="straightConnector1">
              <a:avLst/>
            </a:prstGeom>
            <a:ln>
              <a:solidFill>
                <a:srgbClr val="FF0000"/>
              </a:solidFill>
              <a:prstDash val="dash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矩形 26">
              <a:extLst/>
            </p:cNvPr>
            <p:cNvSpPr/>
            <p:nvPr/>
          </p:nvSpPr>
          <p:spPr bwMode="auto">
            <a:xfrm>
              <a:off x="7312025" y="5226609"/>
              <a:ext cx="1358900" cy="40005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defRPr/>
              </a:pPr>
              <a:r>
                <a:rPr kumimoji="1" lang="zh-CN" altLang="en-US" sz="2000" b="1" dirty="0" smtClean="0">
                  <a:latin typeface="宋体" pitchFamily="2" charset="-122"/>
                  <a:ea typeface="宋体" pitchFamily="2" charset="-122"/>
                </a:rPr>
                <a:t>物流送货</a:t>
              </a:r>
            </a:p>
          </p:txBody>
        </p:sp>
        <p:pic>
          <p:nvPicPr>
            <p:cNvPr id="25" name="图片 28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435754" y="4253259"/>
              <a:ext cx="1058499" cy="10585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图片 33"/>
            <p:cNvPicPr>
              <a:picLocks noChangeAspect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704148" y="4335315"/>
              <a:ext cx="925928" cy="925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8" name="灯片编号占位符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14</a:t>
            </a:fld>
            <a:endParaRPr lang="zh-CN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214291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宋体" pitchFamily="2" charset="-122"/>
                <a:ea typeface="宋体" pitchFamily="2" charset="-122"/>
              </a:rPr>
              <a:t>4.1 </a:t>
            </a:r>
            <a:r>
              <a:rPr lang="zh-CN" altLang="en-US" sz="2800" b="1" dirty="0" smtClean="0">
                <a:latin typeface="宋体" pitchFamily="2" charset="-122"/>
                <a:ea typeface="宋体" pitchFamily="2" charset="-122"/>
              </a:rPr>
              <a:t>搜索产品</a:t>
            </a:r>
            <a:endParaRPr lang="en-US" altLang="zh-CN" sz="2800" b="1" dirty="0" smtClean="0"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111556"/>
            <a:ext cx="9143999" cy="388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15</a:t>
            </a:fld>
            <a:endParaRPr lang="zh-CN" altLang="en-US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214282" y="714356"/>
            <a:ext cx="87154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平台支持中英文品名、品牌、货号、包装规格、供货商名称组合搜索，搜索结果还可以二次筛选。</a:t>
            </a:r>
            <a:endParaRPr lang="en-US" altLang="zh-CN" sz="2400" b="1" dirty="0" smtClean="0">
              <a:latin typeface="宋体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1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宋体" pitchFamily="2" charset="-122"/>
                <a:ea typeface="宋体" pitchFamily="2" charset="-122"/>
              </a:rPr>
              <a:t>4.2 </a:t>
            </a:r>
            <a:r>
              <a:rPr lang="zh-CN" altLang="en-US" sz="2800" b="1" dirty="0" smtClean="0">
                <a:latin typeface="宋体" pitchFamily="2" charset="-122"/>
                <a:ea typeface="宋体" pitchFamily="2" charset="-122"/>
              </a:rPr>
              <a:t>提交订单</a:t>
            </a:r>
            <a:endParaRPr lang="en-US" altLang="zh-CN" sz="2800" b="1" dirty="0" smtClean="0"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098274"/>
            <a:ext cx="9144000" cy="411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16</a:t>
            </a:fld>
            <a:endParaRPr lang="zh-CN" altLang="en-US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714356"/>
            <a:ext cx="87154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老师提交订单时可填写采购要求和修改单价和数量，修改单价前须与供货商询价，以免引起纠纷。</a:t>
            </a:r>
            <a:endParaRPr lang="en-US" altLang="zh-CN" sz="2400" b="1" dirty="0" smtClean="0">
              <a:latin typeface="宋体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1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宋体" pitchFamily="2" charset="-122"/>
                <a:ea typeface="宋体" pitchFamily="2" charset="-122"/>
              </a:rPr>
              <a:t>4.3 </a:t>
            </a:r>
            <a:r>
              <a:rPr lang="zh-CN" altLang="en-US" sz="2800" b="1" dirty="0" smtClean="0">
                <a:latin typeface="宋体" pitchFamily="2" charset="-122"/>
                <a:ea typeface="宋体" pitchFamily="2" charset="-122"/>
              </a:rPr>
              <a:t>选卡支付</a:t>
            </a:r>
            <a:endParaRPr lang="en-US" altLang="zh-CN" sz="2800" b="1" dirty="0" smtClean="0"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63039"/>
            <a:ext cx="9140941" cy="4108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17</a:t>
            </a:fld>
            <a:endParaRPr lang="zh-CN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1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宋体" pitchFamily="2" charset="-122"/>
                <a:ea typeface="宋体" pitchFamily="2" charset="-122"/>
              </a:rPr>
              <a:t>4.4 </a:t>
            </a:r>
            <a:r>
              <a:rPr lang="zh-CN" altLang="en-US" sz="2800" b="1" dirty="0" smtClean="0">
                <a:latin typeface="宋体" pitchFamily="2" charset="-122"/>
                <a:ea typeface="宋体" pitchFamily="2" charset="-122"/>
              </a:rPr>
              <a:t>收货验货</a:t>
            </a:r>
            <a:endParaRPr lang="en-US" altLang="zh-CN" sz="2800" b="1" dirty="0" smtClean="0"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3" name="图片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2652160"/>
            <a:ext cx="6180082" cy="3062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18</a:t>
            </a:fld>
            <a:endParaRPr lang="zh-CN" altLang="en-US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68" y="2586044"/>
            <a:ext cx="2914658" cy="2914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14282" y="714356"/>
            <a:ext cx="87154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收货人先登录试剂平台的微信小程序，再扫描配送单二维码签收，并将电子签名上传到平台服务器。</a:t>
            </a:r>
            <a:endParaRPr lang="en-US" altLang="zh-CN" sz="2400" b="1" dirty="0" smtClean="0">
              <a:latin typeface="宋体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ChangeArrowheads="1"/>
          </p:cNvSpPr>
          <p:nvPr/>
        </p:nvSpPr>
        <p:spPr bwMode="auto">
          <a:xfrm>
            <a:off x="180000" y="287319"/>
            <a:ext cx="724952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1pPr>
            <a:lvl2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2pPr>
            <a:lvl3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3pPr>
            <a:lvl4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4pPr>
            <a:lvl5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zh-CN" altLang="en-US" sz="3600" b="1" dirty="0" smtClean="0">
                <a:latin typeface="宋体" pitchFamily="2" charset="-122"/>
                <a:ea typeface="宋体" pitchFamily="2" charset="-122"/>
              </a:rPr>
              <a:t>五、结账管理</a:t>
            </a:r>
            <a:endParaRPr lang="en-US" altLang="zh-CN" sz="3600" b="1" dirty="0" smtClean="0">
              <a:latin typeface="宋体" pitchFamily="2" charset="-122"/>
              <a:ea typeface="宋体" pitchFamily="2" charset="-122"/>
            </a:endParaRPr>
          </a:p>
          <a:p>
            <a:endParaRPr lang="en-US" altLang="zh-CN" sz="3600" b="1" dirty="0" smtClean="0">
              <a:latin typeface="宋体" pitchFamily="2" charset="-122"/>
              <a:ea typeface="宋体" pitchFamily="2" charset="-122"/>
            </a:endParaRPr>
          </a:p>
          <a:p>
            <a:pPr eaLnBrk="1" hangingPunct="1"/>
            <a:endParaRPr lang="en-US" altLang="zh-CN" sz="3600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" name="矩形 46"/>
          <p:cNvSpPr>
            <a:spLocks noChangeArrowheads="1"/>
          </p:cNvSpPr>
          <p:nvPr/>
        </p:nvSpPr>
        <p:spPr bwMode="auto">
          <a:xfrm>
            <a:off x="500034" y="1198891"/>
            <a:ext cx="7929617" cy="1015663"/>
          </a:xfrm>
          <a:prstGeom prst="rect">
            <a:avLst/>
          </a:prstGeom>
          <a:solidFill>
            <a:srgbClr val="3EB1F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按实验室、按供应商，汇总订单，定期结算</a:t>
            </a:r>
            <a:endParaRPr lang="en-US" altLang="zh-CN" sz="2000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对接财务系统，实时冻结课题卡经费，在线点击鼠标即完成结算</a:t>
            </a:r>
            <a:endParaRPr lang="en-US" altLang="zh-CN" sz="2000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00034" y="5006994"/>
            <a:ext cx="7929618" cy="1208088"/>
          </a:xfrm>
          <a:prstGeom prst="rect">
            <a:avLst/>
          </a:prstGeom>
          <a:solidFill>
            <a:srgbClr val="F9F7EA">
              <a:alpha val="50000"/>
            </a:srgbClr>
          </a:solidFill>
          <a:ln w="3175">
            <a:solidFill>
              <a:srgbClr val="00B0F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800" b="1" dirty="0">
                <a:solidFill>
                  <a:srgbClr val="3AACF9"/>
                </a:solidFill>
                <a:latin typeface="Microsoft YaHei" charset="-122"/>
                <a:ea typeface="Microsoft YaHei" charset="-122"/>
                <a:cs typeface="Microsoft YaHei" charset="-122"/>
              </a:rPr>
              <a:t>方便老师，简化报账手续，降低系统推广难度</a:t>
            </a:r>
          </a:p>
        </p:txBody>
      </p:sp>
      <p:pic>
        <p:nvPicPr>
          <p:cNvPr id="5" name="image77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203700"/>
            <a:ext cx="966788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6" name="image82.t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35113" y="3609975"/>
            <a:ext cx="719137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7" name="图片 5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17788" y="3575050"/>
            <a:ext cx="985837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5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49900" y="3671888"/>
            <a:ext cx="1655763" cy="84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组合 13"/>
          <p:cNvGrpSpPr/>
          <p:nvPr/>
        </p:nvGrpSpPr>
        <p:grpSpPr>
          <a:xfrm>
            <a:off x="4551363" y="2786058"/>
            <a:ext cx="3854450" cy="1739900"/>
            <a:chOff x="4551363" y="2832108"/>
            <a:chExt cx="3854450" cy="1739900"/>
          </a:xfrm>
        </p:grpSpPr>
        <p:sp>
          <p:nvSpPr>
            <p:cNvPr id="9" name="文本框 55"/>
            <p:cNvSpPr txBox="1">
              <a:spLocks noChangeArrowheads="1"/>
            </p:cNvSpPr>
            <p:nvPr/>
          </p:nvSpPr>
          <p:spPr bwMode="auto">
            <a:xfrm>
              <a:off x="4760913" y="2928934"/>
              <a:ext cx="3540125" cy="522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kumimoji="1" lang="zh-CN" altLang="en-US" sz="2800" dirty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与财务系统直接对接</a:t>
              </a:r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4551363" y="2832108"/>
              <a:ext cx="3854450" cy="1739900"/>
            </a:xfrm>
            <a:prstGeom prst="roundRect">
              <a:avLst/>
            </a:prstGeom>
            <a:noFill/>
            <a:ln w="28575" cmpd="sng">
              <a:solidFill>
                <a:srgbClr val="3AACF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17525" y="2786058"/>
            <a:ext cx="3916363" cy="1739900"/>
            <a:chOff x="517525" y="2843213"/>
            <a:chExt cx="3916363" cy="1739900"/>
          </a:xfrm>
        </p:grpSpPr>
        <p:sp>
          <p:nvSpPr>
            <p:cNvPr id="11" name="文本框 63"/>
            <p:cNvSpPr txBox="1">
              <a:spLocks noChangeArrowheads="1"/>
            </p:cNvSpPr>
            <p:nvPr/>
          </p:nvSpPr>
          <p:spPr bwMode="auto">
            <a:xfrm>
              <a:off x="663575" y="2978150"/>
              <a:ext cx="3770313" cy="522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kumimoji="1" lang="zh-CN" altLang="en-US" sz="2800" dirty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定制结算单，专人结算</a:t>
              </a:r>
            </a:p>
          </p:txBody>
        </p:sp>
        <p:sp>
          <p:nvSpPr>
            <p:cNvPr id="12" name="圆角矩形 11"/>
            <p:cNvSpPr/>
            <p:nvPr/>
          </p:nvSpPr>
          <p:spPr>
            <a:xfrm>
              <a:off x="517525" y="2843213"/>
              <a:ext cx="3824288" cy="1739900"/>
            </a:xfrm>
            <a:prstGeom prst="roundRect">
              <a:avLst/>
            </a:prstGeom>
            <a:noFill/>
            <a:ln w="28575" cmpd="sng">
              <a:solidFill>
                <a:srgbClr val="3AACF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/>
            </a:p>
          </p:txBody>
        </p:sp>
      </p:grpSp>
      <p:sp>
        <p:nvSpPr>
          <p:cNvPr id="13" name="右箭头 12"/>
          <p:cNvSpPr/>
          <p:nvPr/>
        </p:nvSpPr>
        <p:spPr>
          <a:xfrm>
            <a:off x="2309813" y="3925888"/>
            <a:ext cx="284162" cy="203200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zh-CN" altLang="en-US"/>
          </a:p>
        </p:txBody>
      </p:sp>
      <p:sp>
        <p:nvSpPr>
          <p:cNvPr id="17" name="灯片编号占位符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19</a:t>
            </a:fld>
            <a:endParaRPr lang="zh-CN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 46"/>
          <p:cNvGrpSpPr/>
          <p:nvPr/>
        </p:nvGrpSpPr>
        <p:grpSpPr>
          <a:xfrm>
            <a:off x="408771" y="1692395"/>
            <a:ext cx="3234535" cy="3236803"/>
            <a:chOff x="1153385" y="1415262"/>
            <a:chExt cx="4217513" cy="4221183"/>
          </a:xfrm>
        </p:grpSpPr>
        <p:grpSp>
          <p:nvGrpSpPr>
            <p:cNvPr id="5" name="组 45"/>
            <p:cNvGrpSpPr/>
            <p:nvPr/>
          </p:nvGrpSpPr>
          <p:grpSpPr>
            <a:xfrm>
              <a:off x="1153385" y="1415262"/>
              <a:ext cx="4217513" cy="4221183"/>
              <a:chOff x="1559786" y="1681963"/>
              <a:chExt cx="3548808" cy="3551896"/>
            </a:xfrm>
          </p:grpSpPr>
          <p:sp>
            <p:nvSpPr>
              <p:cNvPr id="8" name="Oval 68"/>
              <p:cNvSpPr>
                <a:spLocks noChangeArrowheads="1"/>
              </p:cNvSpPr>
              <p:nvPr/>
            </p:nvSpPr>
            <p:spPr bwMode="auto">
              <a:xfrm>
                <a:off x="1603027" y="1725203"/>
                <a:ext cx="3459237" cy="346232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69"/>
              <p:cNvSpPr>
                <a:spLocks noEditPoints="1"/>
              </p:cNvSpPr>
              <p:nvPr/>
            </p:nvSpPr>
            <p:spPr bwMode="auto">
              <a:xfrm>
                <a:off x="1559786" y="1681963"/>
                <a:ext cx="3548808" cy="3551896"/>
              </a:xfrm>
              <a:custGeom>
                <a:avLst/>
                <a:gdLst>
                  <a:gd name="T0" fmla="*/ 243 w 485"/>
                  <a:gd name="T1" fmla="*/ 12 h 485"/>
                  <a:gd name="T2" fmla="*/ 473 w 485"/>
                  <a:gd name="T3" fmla="*/ 242 h 485"/>
                  <a:gd name="T4" fmla="*/ 243 w 485"/>
                  <a:gd name="T5" fmla="*/ 473 h 485"/>
                  <a:gd name="T6" fmla="*/ 13 w 485"/>
                  <a:gd name="T7" fmla="*/ 242 h 485"/>
                  <a:gd name="T8" fmla="*/ 243 w 485"/>
                  <a:gd name="T9" fmla="*/ 12 h 485"/>
                  <a:gd name="T10" fmla="*/ 243 w 485"/>
                  <a:gd name="T11" fmla="*/ 0 h 485"/>
                  <a:gd name="T12" fmla="*/ 148 w 485"/>
                  <a:gd name="T13" fmla="*/ 19 h 485"/>
                  <a:gd name="T14" fmla="*/ 71 w 485"/>
                  <a:gd name="T15" fmla="*/ 71 h 485"/>
                  <a:gd name="T16" fmla="*/ 19 w 485"/>
                  <a:gd name="T17" fmla="*/ 148 h 485"/>
                  <a:gd name="T18" fmla="*/ 0 w 485"/>
                  <a:gd name="T19" fmla="*/ 242 h 485"/>
                  <a:gd name="T20" fmla="*/ 19 w 485"/>
                  <a:gd name="T21" fmla="*/ 337 h 485"/>
                  <a:gd name="T22" fmla="*/ 71 w 485"/>
                  <a:gd name="T23" fmla="*/ 414 h 485"/>
                  <a:gd name="T24" fmla="*/ 148 w 485"/>
                  <a:gd name="T25" fmla="*/ 466 h 485"/>
                  <a:gd name="T26" fmla="*/ 243 w 485"/>
                  <a:gd name="T27" fmla="*/ 485 h 485"/>
                  <a:gd name="T28" fmla="*/ 337 w 485"/>
                  <a:gd name="T29" fmla="*/ 466 h 485"/>
                  <a:gd name="T30" fmla="*/ 414 w 485"/>
                  <a:gd name="T31" fmla="*/ 414 h 485"/>
                  <a:gd name="T32" fmla="*/ 466 w 485"/>
                  <a:gd name="T33" fmla="*/ 337 h 485"/>
                  <a:gd name="T34" fmla="*/ 485 w 485"/>
                  <a:gd name="T35" fmla="*/ 242 h 485"/>
                  <a:gd name="T36" fmla="*/ 466 w 485"/>
                  <a:gd name="T37" fmla="*/ 148 h 485"/>
                  <a:gd name="T38" fmla="*/ 414 w 485"/>
                  <a:gd name="T39" fmla="*/ 71 h 485"/>
                  <a:gd name="T40" fmla="*/ 337 w 485"/>
                  <a:gd name="T41" fmla="*/ 19 h 485"/>
                  <a:gd name="T42" fmla="*/ 243 w 485"/>
                  <a:gd name="T43" fmla="*/ 0 h 4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5" h="485">
                    <a:moveTo>
                      <a:pt x="243" y="12"/>
                    </a:moveTo>
                    <a:cubicBezTo>
                      <a:pt x="370" y="12"/>
                      <a:pt x="473" y="115"/>
                      <a:pt x="473" y="242"/>
                    </a:cubicBezTo>
                    <a:cubicBezTo>
                      <a:pt x="473" y="370"/>
                      <a:pt x="370" y="473"/>
                      <a:pt x="243" y="473"/>
                    </a:cubicBezTo>
                    <a:cubicBezTo>
                      <a:pt x="116" y="473"/>
                      <a:pt x="13" y="370"/>
                      <a:pt x="13" y="242"/>
                    </a:cubicBezTo>
                    <a:cubicBezTo>
                      <a:pt x="13" y="115"/>
                      <a:pt x="116" y="12"/>
                      <a:pt x="243" y="12"/>
                    </a:cubicBezTo>
                    <a:moveTo>
                      <a:pt x="243" y="0"/>
                    </a:moveTo>
                    <a:cubicBezTo>
                      <a:pt x="210" y="0"/>
                      <a:pt x="178" y="6"/>
                      <a:pt x="148" y="19"/>
                    </a:cubicBezTo>
                    <a:cubicBezTo>
                      <a:pt x="120" y="31"/>
                      <a:pt x="94" y="49"/>
                      <a:pt x="71" y="71"/>
                    </a:cubicBezTo>
                    <a:cubicBezTo>
                      <a:pt x="49" y="93"/>
                      <a:pt x="32" y="119"/>
                      <a:pt x="19" y="148"/>
                    </a:cubicBezTo>
                    <a:cubicBezTo>
                      <a:pt x="7" y="178"/>
                      <a:pt x="0" y="210"/>
                      <a:pt x="0" y="242"/>
                    </a:cubicBezTo>
                    <a:cubicBezTo>
                      <a:pt x="0" y="275"/>
                      <a:pt x="7" y="307"/>
                      <a:pt x="19" y="337"/>
                    </a:cubicBezTo>
                    <a:cubicBezTo>
                      <a:pt x="32" y="366"/>
                      <a:pt x="49" y="392"/>
                      <a:pt x="71" y="414"/>
                    </a:cubicBezTo>
                    <a:cubicBezTo>
                      <a:pt x="94" y="436"/>
                      <a:pt x="120" y="454"/>
                      <a:pt x="148" y="466"/>
                    </a:cubicBezTo>
                    <a:cubicBezTo>
                      <a:pt x="178" y="479"/>
                      <a:pt x="210" y="485"/>
                      <a:pt x="243" y="485"/>
                    </a:cubicBezTo>
                    <a:cubicBezTo>
                      <a:pt x="276" y="485"/>
                      <a:pt x="307" y="479"/>
                      <a:pt x="337" y="466"/>
                    </a:cubicBezTo>
                    <a:cubicBezTo>
                      <a:pt x="366" y="454"/>
                      <a:pt x="392" y="436"/>
                      <a:pt x="414" y="414"/>
                    </a:cubicBezTo>
                    <a:cubicBezTo>
                      <a:pt x="437" y="392"/>
                      <a:pt x="454" y="366"/>
                      <a:pt x="466" y="337"/>
                    </a:cubicBezTo>
                    <a:cubicBezTo>
                      <a:pt x="479" y="307"/>
                      <a:pt x="485" y="275"/>
                      <a:pt x="485" y="242"/>
                    </a:cubicBezTo>
                    <a:cubicBezTo>
                      <a:pt x="485" y="210"/>
                      <a:pt x="479" y="178"/>
                      <a:pt x="466" y="148"/>
                    </a:cubicBezTo>
                    <a:cubicBezTo>
                      <a:pt x="454" y="119"/>
                      <a:pt x="437" y="93"/>
                      <a:pt x="414" y="71"/>
                    </a:cubicBezTo>
                    <a:cubicBezTo>
                      <a:pt x="392" y="49"/>
                      <a:pt x="366" y="31"/>
                      <a:pt x="337" y="19"/>
                    </a:cubicBezTo>
                    <a:cubicBezTo>
                      <a:pt x="307" y="6"/>
                      <a:pt x="276" y="0"/>
                      <a:pt x="243" y="0"/>
                    </a:cubicBezTo>
                    <a:close/>
                  </a:path>
                </a:pathLst>
              </a:custGeom>
              <a:solidFill>
                <a:srgbClr val="3AAC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" name="Freeform 74"/>
            <p:cNvSpPr>
              <a:spLocks noEditPoints="1"/>
            </p:cNvSpPr>
            <p:nvPr/>
          </p:nvSpPr>
          <p:spPr bwMode="auto">
            <a:xfrm>
              <a:off x="2499828" y="2157533"/>
              <a:ext cx="1520954" cy="1834478"/>
            </a:xfrm>
            <a:custGeom>
              <a:avLst/>
              <a:gdLst>
                <a:gd name="T0" fmla="*/ 429 w 429"/>
                <a:gd name="T1" fmla="*/ 154 h 581"/>
                <a:gd name="T2" fmla="*/ 429 w 429"/>
                <a:gd name="T3" fmla="*/ 581 h 581"/>
                <a:gd name="T4" fmla="*/ 0 w 429"/>
                <a:gd name="T5" fmla="*/ 581 h 581"/>
                <a:gd name="T6" fmla="*/ 0 w 429"/>
                <a:gd name="T7" fmla="*/ 0 h 581"/>
                <a:gd name="T8" fmla="*/ 275 w 429"/>
                <a:gd name="T9" fmla="*/ 0 h 581"/>
                <a:gd name="T10" fmla="*/ 429 w 429"/>
                <a:gd name="T11" fmla="*/ 154 h 581"/>
                <a:gd name="T12" fmla="*/ 429 w 429"/>
                <a:gd name="T13" fmla="*/ 154 h 581"/>
                <a:gd name="T14" fmla="*/ 279 w 429"/>
                <a:gd name="T15" fmla="*/ 57 h 581"/>
                <a:gd name="T16" fmla="*/ 279 w 429"/>
                <a:gd name="T17" fmla="*/ 150 h 581"/>
                <a:gd name="T18" fmla="*/ 372 w 429"/>
                <a:gd name="T19" fmla="*/ 150 h 581"/>
                <a:gd name="T20" fmla="*/ 279 w 429"/>
                <a:gd name="T21" fmla="*/ 57 h 581"/>
                <a:gd name="T22" fmla="*/ 279 w 429"/>
                <a:gd name="T23" fmla="*/ 57 h 581"/>
                <a:gd name="T24" fmla="*/ 242 w 429"/>
                <a:gd name="T25" fmla="*/ 38 h 581"/>
                <a:gd name="T26" fmla="*/ 35 w 429"/>
                <a:gd name="T27" fmla="*/ 38 h 581"/>
                <a:gd name="T28" fmla="*/ 35 w 429"/>
                <a:gd name="T29" fmla="*/ 543 h 581"/>
                <a:gd name="T30" fmla="*/ 391 w 429"/>
                <a:gd name="T31" fmla="*/ 543 h 581"/>
                <a:gd name="T32" fmla="*/ 391 w 429"/>
                <a:gd name="T33" fmla="*/ 188 h 581"/>
                <a:gd name="T34" fmla="*/ 242 w 429"/>
                <a:gd name="T35" fmla="*/ 188 h 581"/>
                <a:gd name="T36" fmla="*/ 242 w 429"/>
                <a:gd name="T37" fmla="*/ 38 h 581"/>
                <a:gd name="T38" fmla="*/ 242 w 429"/>
                <a:gd name="T39" fmla="*/ 38 h 581"/>
                <a:gd name="T40" fmla="*/ 73 w 429"/>
                <a:gd name="T41" fmla="*/ 486 h 581"/>
                <a:gd name="T42" fmla="*/ 353 w 429"/>
                <a:gd name="T43" fmla="*/ 486 h 581"/>
                <a:gd name="T44" fmla="*/ 353 w 429"/>
                <a:gd name="T45" fmla="*/ 451 h 581"/>
                <a:gd name="T46" fmla="*/ 73 w 429"/>
                <a:gd name="T47" fmla="*/ 451 h 581"/>
                <a:gd name="T48" fmla="*/ 73 w 429"/>
                <a:gd name="T49" fmla="*/ 486 h 581"/>
                <a:gd name="T50" fmla="*/ 73 w 429"/>
                <a:gd name="T51" fmla="*/ 486 h 581"/>
                <a:gd name="T52" fmla="*/ 73 w 429"/>
                <a:gd name="T53" fmla="*/ 413 h 581"/>
                <a:gd name="T54" fmla="*/ 353 w 429"/>
                <a:gd name="T55" fmla="*/ 413 h 581"/>
                <a:gd name="T56" fmla="*/ 353 w 429"/>
                <a:gd name="T57" fmla="*/ 375 h 581"/>
                <a:gd name="T58" fmla="*/ 73 w 429"/>
                <a:gd name="T59" fmla="*/ 375 h 581"/>
                <a:gd name="T60" fmla="*/ 73 w 429"/>
                <a:gd name="T61" fmla="*/ 413 h 581"/>
                <a:gd name="T62" fmla="*/ 73 w 429"/>
                <a:gd name="T63" fmla="*/ 413 h 581"/>
                <a:gd name="T64" fmla="*/ 73 w 429"/>
                <a:gd name="T65" fmla="*/ 337 h 581"/>
                <a:gd name="T66" fmla="*/ 353 w 429"/>
                <a:gd name="T67" fmla="*/ 337 h 581"/>
                <a:gd name="T68" fmla="*/ 353 w 429"/>
                <a:gd name="T69" fmla="*/ 299 h 581"/>
                <a:gd name="T70" fmla="*/ 73 w 429"/>
                <a:gd name="T71" fmla="*/ 299 h 581"/>
                <a:gd name="T72" fmla="*/ 73 w 429"/>
                <a:gd name="T73" fmla="*/ 337 h 581"/>
                <a:gd name="T74" fmla="*/ 73 w 429"/>
                <a:gd name="T75" fmla="*/ 337 h 581"/>
                <a:gd name="T76" fmla="*/ 73 w 429"/>
                <a:gd name="T77" fmla="*/ 261 h 581"/>
                <a:gd name="T78" fmla="*/ 353 w 429"/>
                <a:gd name="T79" fmla="*/ 261 h 581"/>
                <a:gd name="T80" fmla="*/ 353 w 429"/>
                <a:gd name="T81" fmla="*/ 226 h 581"/>
                <a:gd name="T82" fmla="*/ 73 w 429"/>
                <a:gd name="T83" fmla="*/ 226 h 581"/>
                <a:gd name="T84" fmla="*/ 73 w 429"/>
                <a:gd name="T85" fmla="*/ 261 h 581"/>
                <a:gd name="T86" fmla="*/ 73 w 429"/>
                <a:gd name="T87" fmla="*/ 261 h 581"/>
                <a:gd name="T88" fmla="*/ 73 w 429"/>
                <a:gd name="T89" fmla="*/ 188 h 581"/>
                <a:gd name="T90" fmla="*/ 204 w 429"/>
                <a:gd name="T91" fmla="*/ 188 h 581"/>
                <a:gd name="T92" fmla="*/ 204 w 429"/>
                <a:gd name="T93" fmla="*/ 150 h 581"/>
                <a:gd name="T94" fmla="*/ 73 w 429"/>
                <a:gd name="T95" fmla="*/ 150 h 581"/>
                <a:gd name="T96" fmla="*/ 73 w 429"/>
                <a:gd name="T97" fmla="*/ 188 h 581"/>
                <a:gd name="T98" fmla="*/ 73 w 429"/>
                <a:gd name="T99" fmla="*/ 188 h 581"/>
                <a:gd name="T100" fmla="*/ 73 w 429"/>
                <a:gd name="T101" fmla="*/ 112 h 581"/>
                <a:gd name="T102" fmla="*/ 204 w 429"/>
                <a:gd name="T103" fmla="*/ 112 h 581"/>
                <a:gd name="T104" fmla="*/ 204 w 429"/>
                <a:gd name="T105" fmla="*/ 76 h 581"/>
                <a:gd name="T106" fmla="*/ 73 w 429"/>
                <a:gd name="T107" fmla="*/ 76 h 581"/>
                <a:gd name="T108" fmla="*/ 73 w 429"/>
                <a:gd name="T109" fmla="*/ 112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29" h="581">
                  <a:moveTo>
                    <a:pt x="429" y="154"/>
                  </a:moveTo>
                  <a:lnTo>
                    <a:pt x="429" y="581"/>
                  </a:lnTo>
                  <a:lnTo>
                    <a:pt x="0" y="581"/>
                  </a:lnTo>
                  <a:lnTo>
                    <a:pt x="0" y="0"/>
                  </a:lnTo>
                  <a:lnTo>
                    <a:pt x="275" y="0"/>
                  </a:lnTo>
                  <a:lnTo>
                    <a:pt x="429" y="154"/>
                  </a:lnTo>
                  <a:lnTo>
                    <a:pt x="429" y="154"/>
                  </a:lnTo>
                  <a:close/>
                  <a:moveTo>
                    <a:pt x="279" y="57"/>
                  </a:moveTo>
                  <a:lnTo>
                    <a:pt x="279" y="150"/>
                  </a:lnTo>
                  <a:lnTo>
                    <a:pt x="372" y="150"/>
                  </a:lnTo>
                  <a:lnTo>
                    <a:pt x="279" y="57"/>
                  </a:lnTo>
                  <a:lnTo>
                    <a:pt x="279" y="57"/>
                  </a:lnTo>
                  <a:close/>
                  <a:moveTo>
                    <a:pt x="242" y="38"/>
                  </a:moveTo>
                  <a:lnTo>
                    <a:pt x="35" y="38"/>
                  </a:lnTo>
                  <a:lnTo>
                    <a:pt x="35" y="543"/>
                  </a:lnTo>
                  <a:lnTo>
                    <a:pt x="391" y="543"/>
                  </a:lnTo>
                  <a:lnTo>
                    <a:pt x="391" y="188"/>
                  </a:lnTo>
                  <a:lnTo>
                    <a:pt x="242" y="188"/>
                  </a:lnTo>
                  <a:lnTo>
                    <a:pt x="242" y="38"/>
                  </a:lnTo>
                  <a:lnTo>
                    <a:pt x="242" y="38"/>
                  </a:lnTo>
                  <a:close/>
                  <a:moveTo>
                    <a:pt x="73" y="486"/>
                  </a:moveTo>
                  <a:lnTo>
                    <a:pt x="353" y="486"/>
                  </a:lnTo>
                  <a:lnTo>
                    <a:pt x="353" y="451"/>
                  </a:lnTo>
                  <a:lnTo>
                    <a:pt x="73" y="451"/>
                  </a:lnTo>
                  <a:lnTo>
                    <a:pt x="73" y="486"/>
                  </a:lnTo>
                  <a:lnTo>
                    <a:pt x="73" y="486"/>
                  </a:lnTo>
                  <a:close/>
                  <a:moveTo>
                    <a:pt x="73" y="413"/>
                  </a:moveTo>
                  <a:lnTo>
                    <a:pt x="353" y="413"/>
                  </a:lnTo>
                  <a:lnTo>
                    <a:pt x="353" y="375"/>
                  </a:lnTo>
                  <a:lnTo>
                    <a:pt x="73" y="375"/>
                  </a:lnTo>
                  <a:lnTo>
                    <a:pt x="73" y="413"/>
                  </a:lnTo>
                  <a:lnTo>
                    <a:pt x="73" y="413"/>
                  </a:lnTo>
                  <a:close/>
                  <a:moveTo>
                    <a:pt x="73" y="337"/>
                  </a:moveTo>
                  <a:lnTo>
                    <a:pt x="353" y="337"/>
                  </a:lnTo>
                  <a:lnTo>
                    <a:pt x="353" y="299"/>
                  </a:lnTo>
                  <a:lnTo>
                    <a:pt x="73" y="299"/>
                  </a:lnTo>
                  <a:lnTo>
                    <a:pt x="73" y="337"/>
                  </a:lnTo>
                  <a:lnTo>
                    <a:pt x="73" y="337"/>
                  </a:lnTo>
                  <a:close/>
                  <a:moveTo>
                    <a:pt x="73" y="261"/>
                  </a:moveTo>
                  <a:lnTo>
                    <a:pt x="353" y="261"/>
                  </a:lnTo>
                  <a:lnTo>
                    <a:pt x="353" y="226"/>
                  </a:lnTo>
                  <a:lnTo>
                    <a:pt x="73" y="226"/>
                  </a:lnTo>
                  <a:lnTo>
                    <a:pt x="73" y="261"/>
                  </a:lnTo>
                  <a:lnTo>
                    <a:pt x="73" y="261"/>
                  </a:lnTo>
                  <a:close/>
                  <a:moveTo>
                    <a:pt x="73" y="188"/>
                  </a:moveTo>
                  <a:lnTo>
                    <a:pt x="204" y="188"/>
                  </a:lnTo>
                  <a:lnTo>
                    <a:pt x="204" y="150"/>
                  </a:lnTo>
                  <a:lnTo>
                    <a:pt x="73" y="150"/>
                  </a:lnTo>
                  <a:lnTo>
                    <a:pt x="73" y="188"/>
                  </a:lnTo>
                  <a:lnTo>
                    <a:pt x="73" y="188"/>
                  </a:lnTo>
                  <a:close/>
                  <a:moveTo>
                    <a:pt x="73" y="112"/>
                  </a:moveTo>
                  <a:lnTo>
                    <a:pt x="204" y="112"/>
                  </a:lnTo>
                  <a:lnTo>
                    <a:pt x="204" y="76"/>
                  </a:lnTo>
                  <a:lnTo>
                    <a:pt x="73" y="76"/>
                  </a:lnTo>
                  <a:lnTo>
                    <a:pt x="73" y="112"/>
                  </a:lnTo>
                  <a:close/>
                </a:path>
              </a:pathLst>
            </a:custGeom>
            <a:solidFill>
              <a:srgbClr val="3AAC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文本框 44"/>
            <p:cNvSpPr txBox="1"/>
            <p:nvPr/>
          </p:nvSpPr>
          <p:spPr>
            <a:xfrm>
              <a:off x="2329566" y="4065157"/>
              <a:ext cx="1861482" cy="10865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b="1" dirty="0" smtClean="0">
                  <a:latin typeface="宋体" pitchFamily="2" charset="-122"/>
                  <a:ea typeface="宋体" pitchFamily="2" charset="-122"/>
                  <a:cs typeface="Microsoft YaHei" charset="-122"/>
                </a:rPr>
                <a:t>目录</a:t>
              </a:r>
              <a:endParaRPr lang="zh-CN" altLang="en-US" sz="4800" b="1" dirty="0">
                <a:latin typeface="宋体" pitchFamily="2" charset="-122"/>
                <a:ea typeface="宋体" pitchFamily="2" charset="-122"/>
                <a:cs typeface="Microsoft YaHei" charset="-122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286248" y="714356"/>
            <a:ext cx="435771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600" b="1" dirty="0" smtClean="0">
                <a:latin typeface="+mn-ea"/>
              </a:rPr>
              <a:t>一、帐号注册</a:t>
            </a:r>
            <a:endParaRPr lang="en-US" altLang="zh-CN" sz="3600" b="1" dirty="0" smtClean="0">
              <a:latin typeface="+mn-ea"/>
            </a:endParaRPr>
          </a:p>
          <a:p>
            <a:pPr algn="l">
              <a:lnSpc>
                <a:spcPct val="150000"/>
              </a:lnSpc>
            </a:pPr>
            <a:r>
              <a:rPr lang="zh-CN" altLang="en-US" sz="3600" b="1" dirty="0" smtClean="0">
                <a:latin typeface="+mn-ea"/>
              </a:rPr>
              <a:t>二、角色功能权限</a:t>
            </a:r>
            <a:endParaRPr lang="en-US" altLang="zh-CN" sz="3600" b="1" dirty="0" smtClean="0">
              <a:latin typeface="+mn-ea"/>
            </a:endParaRPr>
          </a:p>
          <a:p>
            <a:pPr algn="l">
              <a:lnSpc>
                <a:spcPct val="150000"/>
              </a:lnSpc>
            </a:pPr>
            <a:r>
              <a:rPr lang="zh-CN" altLang="en-US" sz="3600" b="1" dirty="0" smtClean="0">
                <a:latin typeface="+mn-ea"/>
              </a:rPr>
              <a:t>三、帐号信息初始化</a:t>
            </a:r>
            <a:endParaRPr lang="en-US" altLang="zh-CN" sz="3600" b="1" dirty="0" smtClean="0">
              <a:latin typeface="+mn-ea"/>
            </a:endParaRPr>
          </a:p>
          <a:p>
            <a:pPr algn="l">
              <a:lnSpc>
                <a:spcPct val="150000"/>
              </a:lnSpc>
            </a:pPr>
            <a:r>
              <a:rPr lang="zh-CN" altLang="en-US" sz="3600" b="1" dirty="0" smtClean="0">
                <a:latin typeface="+mn-ea"/>
              </a:rPr>
              <a:t>四、采购管理</a:t>
            </a:r>
            <a:endParaRPr lang="en-US" altLang="zh-CN" sz="3600" b="1" dirty="0" smtClean="0">
              <a:latin typeface="+mn-ea"/>
            </a:endParaRPr>
          </a:p>
          <a:p>
            <a:pPr algn="l">
              <a:lnSpc>
                <a:spcPct val="150000"/>
              </a:lnSpc>
            </a:pPr>
            <a:r>
              <a:rPr lang="zh-CN" altLang="en-US" sz="3600" b="1" dirty="0" smtClean="0">
                <a:latin typeface="+mn-ea"/>
              </a:rPr>
              <a:t>五、结账管理</a:t>
            </a:r>
            <a:endParaRPr lang="en-US" altLang="zh-CN" sz="3600" b="1" dirty="0" smtClean="0">
              <a:latin typeface="+mn-ea"/>
            </a:endParaRPr>
          </a:p>
          <a:p>
            <a:pPr algn="l">
              <a:lnSpc>
                <a:spcPct val="150000"/>
              </a:lnSpc>
            </a:pPr>
            <a:r>
              <a:rPr lang="zh-CN" altLang="en-US" sz="3600" b="1" dirty="0" smtClean="0">
                <a:latin typeface="+mn-ea"/>
              </a:rPr>
              <a:t>六、其他功能</a:t>
            </a:r>
            <a:endParaRPr lang="zh-CN" altLang="en-US" sz="3600" b="1" dirty="0">
              <a:latin typeface="+mn-ea"/>
            </a:endParaRPr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2</a:t>
            </a:fld>
            <a:endParaRPr lang="zh-CN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ChangeArrowheads="1"/>
          </p:cNvSpPr>
          <p:nvPr/>
        </p:nvSpPr>
        <p:spPr bwMode="auto">
          <a:xfrm>
            <a:off x="180000" y="287319"/>
            <a:ext cx="724952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1pPr>
            <a:lvl2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2pPr>
            <a:lvl3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3pPr>
            <a:lvl4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4pPr>
            <a:lvl5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zh-CN" altLang="en-US" sz="3600" b="1" dirty="0" smtClean="0">
                <a:latin typeface="宋体" pitchFamily="2" charset="-122"/>
                <a:ea typeface="宋体" pitchFamily="2" charset="-122"/>
              </a:rPr>
              <a:t>五、结账管理</a:t>
            </a:r>
            <a:endParaRPr lang="en-US" altLang="zh-CN" sz="3600" b="1" dirty="0" smtClean="0">
              <a:latin typeface="宋体" pitchFamily="2" charset="-122"/>
              <a:ea typeface="宋体" pitchFamily="2" charset="-122"/>
            </a:endParaRPr>
          </a:p>
          <a:p>
            <a:endParaRPr lang="en-US" altLang="zh-CN" sz="3600" b="1" dirty="0" smtClean="0">
              <a:latin typeface="宋体" pitchFamily="2" charset="-122"/>
              <a:ea typeface="宋体" pitchFamily="2" charset="-122"/>
            </a:endParaRPr>
          </a:p>
          <a:p>
            <a:pPr eaLnBrk="1" hangingPunct="1"/>
            <a:endParaRPr lang="en-US" altLang="zh-CN" sz="3600" b="1" dirty="0"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3" name="Picture 1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316477"/>
            <a:ext cx="8572559" cy="4898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20</a:t>
            </a:fld>
            <a:endParaRPr lang="zh-CN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1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宋体" pitchFamily="2" charset="-122"/>
                <a:ea typeface="宋体" pitchFamily="2" charset="-122"/>
              </a:rPr>
              <a:t>5.1 </a:t>
            </a:r>
            <a:r>
              <a:rPr lang="zh-CN" altLang="en-US" sz="2800" b="1" dirty="0" smtClean="0">
                <a:latin typeface="宋体" pitchFamily="2" charset="-122"/>
                <a:ea typeface="宋体" pitchFamily="2" charset="-122"/>
              </a:rPr>
              <a:t>平台统一结账</a:t>
            </a:r>
            <a:endParaRPr lang="en-US" altLang="zh-CN" sz="2800" b="1" dirty="0" smtClean="0"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071678"/>
            <a:ext cx="9193456" cy="4329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14282" y="714356"/>
            <a:ext cx="8715436" cy="1113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400" b="1" dirty="0" smtClean="0">
                <a:latin typeface="宋体" charset="-122"/>
                <a:ea typeface="宋体" charset="-122"/>
              </a:rPr>
              <a:t>平台定期统一结算，老师在线点击“确认结账单”即可完成结算，无需再办理其他报销手续。</a:t>
            </a:r>
            <a:endParaRPr lang="en-US" altLang="zh-CN" sz="2400" b="1" dirty="0" smtClean="0">
              <a:latin typeface="宋体" charset="-122"/>
              <a:ea typeface="微软雅黑" pitchFamily="34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21</a:t>
            </a:fld>
            <a:endParaRPr lang="zh-CN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ChangeArrowheads="1"/>
          </p:cNvSpPr>
          <p:nvPr/>
        </p:nvSpPr>
        <p:spPr bwMode="auto">
          <a:xfrm>
            <a:off x="180000" y="287319"/>
            <a:ext cx="724952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1pPr>
            <a:lvl2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2pPr>
            <a:lvl3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3pPr>
            <a:lvl4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4pPr>
            <a:lvl5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zh-CN" altLang="en-US" sz="3600" b="1" dirty="0" smtClean="0">
                <a:latin typeface="宋体" pitchFamily="2" charset="-122"/>
                <a:ea typeface="宋体" pitchFamily="2" charset="-122"/>
              </a:rPr>
              <a:t>六、其他功能</a:t>
            </a:r>
            <a:endParaRPr lang="en-US" altLang="zh-CN" sz="3600" b="1" dirty="0" smtClean="0">
              <a:latin typeface="宋体" pitchFamily="2" charset="-122"/>
              <a:ea typeface="宋体" pitchFamily="2" charset="-122"/>
            </a:endParaRPr>
          </a:p>
          <a:p>
            <a:endParaRPr lang="en-US" altLang="zh-CN" sz="3600" b="1" dirty="0" smtClean="0">
              <a:latin typeface="宋体" pitchFamily="2" charset="-122"/>
              <a:ea typeface="宋体" pitchFamily="2" charset="-122"/>
            </a:endParaRPr>
          </a:p>
          <a:p>
            <a:pPr eaLnBrk="1" hangingPunct="1"/>
            <a:endParaRPr lang="en-US" altLang="zh-CN" sz="3600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22</a:t>
            </a:fld>
            <a:endParaRPr lang="zh-CN" altLang="en-US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1000108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宋体" pitchFamily="2" charset="-122"/>
                <a:ea typeface="宋体" pitchFamily="2" charset="-122"/>
              </a:rPr>
              <a:t>6.1 </a:t>
            </a:r>
            <a:r>
              <a:rPr lang="zh-CN" altLang="en-US" sz="2800" b="1" dirty="0" smtClean="0">
                <a:latin typeface="宋体" pitchFamily="2" charset="-122"/>
                <a:ea typeface="宋体" pitchFamily="2" charset="-122"/>
              </a:rPr>
              <a:t>订单查询功能</a:t>
            </a:r>
            <a:endParaRPr lang="en-US" altLang="zh-CN" sz="2800" b="1" dirty="0" smtClean="0"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885959"/>
            <a:ext cx="9168794" cy="4114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90721"/>
            <a:ext cx="9105599" cy="40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14282" y="191136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宋体" pitchFamily="2" charset="-122"/>
                <a:ea typeface="宋体" pitchFamily="2" charset="-122"/>
              </a:rPr>
              <a:t>6.2 </a:t>
            </a:r>
            <a:r>
              <a:rPr lang="zh-CN" altLang="en-US" sz="2800" b="1" dirty="0" smtClean="0">
                <a:latin typeface="宋体" pitchFamily="2" charset="-122"/>
                <a:ea typeface="宋体" pitchFamily="2" charset="-122"/>
              </a:rPr>
              <a:t>结账单查询功能</a:t>
            </a:r>
            <a:endParaRPr lang="en-US" altLang="zh-CN" sz="2800" b="1" dirty="0" smtClean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23</a:t>
            </a:fld>
            <a:endParaRPr lang="zh-CN" alt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214282" y="785794"/>
            <a:ext cx="8715436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400" b="1" dirty="0" smtClean="0">
                <a:latin typeface="宋体" pitchFamily="2" charset="-122"/>
                <a:ea typeface="宋体" pitchFamily="2" charset="-122"/>
              </a:rPr>
              <a:t>查看以往每次结账的详细信息。</a:t>
            </a:r>
            <a:endParaRPr lang="en-US" altLang="zh-CN" sz="2400" b="1" dirty="0" smtClean="0"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38386"/>
            <a:ext cx="9198449" cy="4048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14282" y="191136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宋体" pitchFamily="2" charset="-122"/>
                <a:ea typeface="宋体" pitchFamily="2" charset="-122"/>
              </a:rPr>
              <a:t>6.3 </a:t>
            </a:r>
            <a:r>
              <a:rPr lang="zh-CN" altLang="en-US" sz="2800" b="1" dirty="0" smtClean="0">
                <a:latin typeface="宋体" pitchFamily="2" charset="-122"/>
                <a:ea typeface="宋体" pitchFamily="2" charset="-122"/>
              </a:rPr>
              <a:t>经费统计功能</a:t>
            </a:r>
            <a:endParaRPr lang="en-US" altLang="zh-CN" sz="2800" b="1" dirty="0" smtClean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24</a:t>
            </a:fld>
            <a:endParaRPr lang="zh-CN" alt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214282" y="785794"/>
            <a:ext cx="87154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400" b="1" dirty="0" smtClean="0">
                <a:latin typeface="宋体" pitchFamily="2" charset="-122"/>
                <a:ea typeface="宋体" pitchFamily="2" charset="-122"/>
              </a:rPr>
              <a:t>统计每张经费卡的详细采购信息，方便老师后期项目审计。</a:t>
            </a:r>
            <a:endParaRPr lang="en-US" altLang="zh-CN" sz="2400" b="1" dirty="0" smtClean="0"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191136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宋体" pitchFamily="2" charset="-122"/>
                <a:ea typeface="宋体" pitchFamily="2" charset="-122"/>
              </a:rPr>
              <a:t>6.4 </a:t>
            </a:r>
            <a:r>
              <a:rPr lang="zh-CN" altLang="en-US" sz="2800" b="1" dirty="0" smtClean="0">
                <a:latin typeface="宋体" pitchFamily="2" charset="-122"/>
                <a:ea typeface="宋体" pitchFamily="2" charset="-122"/>
              </a:rPr>
              <a:t>推荐供货商功能</a:t>
            </a:r>
            <a:endParaRPr lang="en-US" altLang="zh-CN" sz="2800" b="1" dirty="0" smtClean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785794"/>
            <a:ext cx="8715436" cy="1113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400" b="1" dirty="0" smtClean="0">
                <a:latin typeface="宋体" pitchFamily="2" charset="-122"/>
                <a:ea typeface="宋体" pitchFamily="2" charset="-122"/>
              </a:rPr>
              <a:t>学校师生注册平台并成功登陆平台后，可使用平台首页下方“推荐供货商”功能向平台推荐课题组合作的优质供货商。</a:t>
            </a:r>
            <a:endParaRPr lang="en-US" altLang="zh-CN" sz="2400" b="1" dirty="0" smtClean="0"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022409"/>
            <a:ext cx="9144000" cy="3406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00240"/>
            <a:ext cx="914400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25</a:t>
            </a:fld>
            <a:endParaRPr lang="zh-CN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6368" y="259061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zh-CN" sz="3100" dirty="0" smtClean="0"/>
              <a:t>6.5 </a:t>
            </a:r>
            <a:r>
              <a:rPr lang="zh-CN" altLang="en-US" sz="3100" dirty="0" smtClean="0"/>
              <a:t>代付功能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525963"/>
          </a:xfrm>
        </p:spPr>
        <p:txBody>
          <a:bodyPr>
            <a:normAutofit/>
          </a:bodyPr>
          <a:lstStyle/>
          <a:p>
            <a:r>
              <a:rPr lang="zh-CN" altLang="en-US" sz="2800" dirty="0" smtClean="0"/>
              <a:t>步骤：</a:t>
            </a:r>
            <a:r>
              <a:rPr lang="en-US" altLang="zh-CN" sz="2800" dirty="0" smtClean="0"/>
              <a:t>1.</a:t>
            </a:r>
            <a:r>
              <a:rPr lang="zh-CN" altLang="en-US" sz="2800" dirty="0" smtClean="0"/>
              <a:t>按常规程序选用</a:t>
            </a:r>
            <a:r>
              <a:rPr lang="en-US" altLang="zh-CN" sz="2800" dirty="0" smtClean="0"/>
              <a:t>PI</a:t>
            </a:r>
            <a:r>
              <a:rPr lang="zh-CN" altLang="en-US" sz="2800" dirty="0" smtClean="0"/>
              <a:t>个人经费卡下单；</a:t>
            </a:r>
            <a:r>
              <a:rPr lang="en-US" altLang="zh-CN" sz="2800" dirty="0" smtClean="0"/>
              <a:t/>
            </a:r>
            <a:br>
              <a:rPr lang="en-US" altLang="zh-CN" sz="2800" dirty="0" smtClean="0"/>
            </a:br>
            <a:r>
              <a:rPr lang="en-US" altLang="zh-CN" sz="2800" dirty="0" smtClean="0"/>
              <a:t>             2.</a:t>
            </a:r>
            <a:r>
              <a:rPr lang="zh-CN" altLang="en-US" sz="2800" dirty="0" smtClean="0"/>
              <a:t>结算时，在</a:t>
            </a:r>
            <a:r>
              <a:rPr lang="en-US" altLang="zh-CN" sz="2800" dirty="0" smtClean="0"/>
              <a:t>【</a:t>
            </a:r>
            <a:r>
              <a:rPr lang="zh-CN" altLang="en-US" sz="2800" dirty="0" smtClean="0"/>
              <a:t>结账管理</a:t>
            </a:r>
            <a:r>
              <a:rPr lang="en-US" altLang="zh-CN" sz="2800" dirty="0" smtClean="0"/>
              <a:t>】</a:t>
            </a:r>
            <a:r>
              <a:rPr lang="zh-CN" altLang="en-US" sz="2800" dirty="0" smtClean="0"/>
              <a:t>“待结账”选项中可看到待结账单，“确认结账单”右侧下拉箭头点开“申请代付”。</a:t>
            </a:r>
            <a:endParaRPr lang="zh-CN" altLang="en-US" sz="28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26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852936"/>
            <a:ext cx="9144000" cy="400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147126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/>
          </a:bodyPr>
          <a:lstStyle/>
          <a:p>
            <a:pPr algn="l"/>
            <a:r>
              <a:rPr lang="en-US" altLang="zh-CN" sz="2800" dirty="0" smtClean="0"/>
              <a:t>3.</a:t>
            </a:r>
            <a:r>
              <a:rPr lang="zh-CN" altLang="en-US" sz="2800" dirty="0" smtClean="0"/>
              <a:t>填写代付课题组名称例：如青年提升计划使用</a:t>
            </a:r>
            <a:r>
              <a:rPr lang="en-US" altLang="zh-CN" sz="2800" dirty="0" smtClean="0"/>
              <a:t>0070-L01001</a:t>
            </a:r>
            <a:r>
              <a:rPr lang="zh-CN" altLang="en-US" sz="2800" dirty="0" smtClean="0"/>
              <a:t>或</a:t>
            </a:r>
            <a:r>
              <a:rPr lang="en-US" altLang="zh-CN" sz="2800" dirty="0" smtClean="0"/>
              <a:t>Z03101</a:t>
            </a:r>
            <a:r>
              <a:rPr lang="zh-CN" altLang="en-US" sz="2800" dirty="0" smtClean="0"/>
              <a:t>填写</a:t>
            </a:r>
            <a:r>
              <a:rPr lang="en-US" altLang="zh-CN" sz="2800" dirty="0" smtClean="0"/>
              <a:t>RG01493-</a:t>
            </a:r>
            <a:r>
              <a:rPr lang="zh-CN" altLang="en-US" sz="2800" dirty="0" smtClean="0"/>
              <a:t>谢莉萍</a:t>
            </a:r>
            <a:r>
              <a:rPr lang="en-US" altLang="zh-CN" sz="2800" dirty="0" smtClean="0"/>
              <a:t/>
            </a:r>
            <a:br>
              <a:rPr lang="en-US" altLang="zh-CN" sz="2800" dirty="0" smtClean="0"/>
            </a:br>
            <a:r>
              <a:rPr lang="en-US" altLang="zh-CN" sz="2800" dirty="0" smtClean="0"/>
              <a:t>4.</a:t>
            </a:r>
            <a:r>
              <a:rPr lang="zh-CN" altLang="en-US" sz="2800" dirty="0" smtClean="0"/>
              <a:t>选择好代付明细内容 </a:t>
            </a:r>
            <a:r>
              <a:rPr lang="zh-CN" altLang="en-US" sz="2800" b="1" dirty="0" smtClean="0"/>
              <a:t>“已确认，立即申请”</a:t>
            </a:r>
            <a:r>
              <a:rPr lang="zh-CN" altLang="en-US" sz="2800" dirty="0" smtClean="0"/>
              <a:t>即可。</a:t>
            </a:r>
            <a:endParaRPr lang="zh-CN" altLang="en-US" sz="2800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1770624"/>
            <a:ext cx="8054997" cy="4466688"/>
          </a:xfr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889276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28</a:t>
            </a:fld>
            <a:endParaRPr lang="zh-CN" altLang="en-US" sz="18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79480" y="836712"/>
            <a:ext cx="5785040" cy="6021288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67544" y="188640"/>
            <a:ext cx="315182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6.6.1 </a:t>
            </a:r>
            <a:r>
              <a:rPr lang="zh-CN" altLang="en-US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自购备案功能</a:t>
            </a:r>
            <a:endParaRPr lang="zh-CN" altLang="en-U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12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07626" y="764704"/>
            <a:ext cx="6016702" cy="6083662"/>
          </a:xfr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29</a:t>
            </a:fld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95536" y="126624"/>
            <a:ext cx="46305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6.6.2 </a:t>
            </a:r>
            <a:r>
              <a:rPr lang="zh-CN" altLang="en-U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自购备案</a:t>
            </a:r>
            <a:r>
              <a:rPr lang="zh-CN" altLang="en-US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功能</a:t>
            </a:r>
            <a:endParaRPr lang="zh-CN" altLang="en-US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0213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ChangeArrowheads="1"/>
          </p:cNvSpPr>
          <p:nvPr/>
        </p:nvSpPr>
        <p:spPr bwMode="auto">
          <a:xfrm>
            <a:off x="180000" y="287319"/>
            <a:ext cx="367762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1pPr>
            <a:lvl2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2pPr>
            <a:lvl3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3pPr>
            <a:lvl4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4pPr>
            <a:lvl5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zh-CN" altLang="en-US" sz="3600" b="1" dirty="0" smtClean="0">
                <a:latin typeface="宋体" pitchFamily="2" charset="-122"/>
                <a:ea typeface="宋体" pitchFamily="2" charset="-122"/>
              </a:rPr>
              <a:t>一、帐号注册</a:t>
            </a:r>
            <a:endParaRPr lang="en-US" altLang="zh-CN" sz="3600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1190701"/>
            <a:ext cx="864399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宋体" pitchFamily="2" charset="-122"/>
                <a:ea typeface="宋体" pitchFamily="2" charset="-122"/>
              </a:rPr>
              <a:t>1.1 </a:t>
            </a:r>
            <a:r>
              <a:rPr lang="zh-CN" altLang="en-US" sz="2800" b="1" dirty="0" smtClean="0">
                <a:latin typeface="宋体" pitchFamily="2" charset="-122"/>
                <a:ea typeface="宋体" pitchFamily="2" charset="-122"/>
              </a:rPr>
              <a:t>平台网址：</a:t>
            </a:r>
            <a:r>
              <a:rPr lang="en-US" altLang="zh-CN" sz="2800" b="1" dirty="0" smtClean="0">
                <a:latin typeface="宋体" pitchFamily="2" charset="-122"/>
                <a:ea typeface="宋体" pitchFamily="2" charset="-122"/>
              </a:rPr>
              <a:t>https://clxg.xmu.edu.cn</a:t>
            </a: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宋体" pitchFamily="2" charset="-122"/>
                <a:ea typeface="宋体" pitchFamily="2" charset="-122"/>
              </a:rPr>
              <a:t>1.2 </a:t>
            </a:r>
            <a:r>
              <a:rPr lang="zh-CN" altLang="en-US" sz="2800" b="1" dirty="0" smtClean="0">
                <a:latin typeface="宋体" pitchFamily="2" charset="-122"/>
                <a:ea typeface="宋体" pitchFamily="2" charset="-122"/>
              </a:rPr>
              <a:t>注册方式：统一身份认证登陆、登录后再按提示进行注册。</a:t>
            </a:r>
            <a:endParaRPr lang="en-US" altLang="zh-CN" sz="2800" b="1" dirty="0" smtClean="0"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宋体" pitchFamily="2" charset="-122"/>
                <a:ea typeface="宋体" pitchFamily="2" charset="-122"/>
              </a:rPr>
              <a:t>1.3 </a:t>
            </a:r>
            <a:r>
              <a:rPr lang="zh-CN" altLang="en-US" sz="2800" b="1" dirty="0" smtClean="0">
                <a:latin typeface="宋体" pitchFamily="2" charset="-122"/>
                <a:ea typeface="宋体" pitchFamily="2" charset="-122"/>
              </a:rPr>
              <a:t>注册审批：课题组负责人（</a:t>
            </a:r>
            <a:r>
              <a:rPr lang="en-US" altLang="zh-CN" sz="2800" b="1" dirty="0" smtClean="0">
                <a:latin typeface="宋体" pitchFamily="2" charset="-122"/>
                <a:ea typeface="宋体" pitchFamily="2" charset="-122"/>
              </a:rPr>
              <a:t>PI</a:t>
            </a:r>
            <a:r>
              <a:rPr lang="zh-CN" altLang="en-US" sz="2800" b="1" dirty="0" smtClean="0">
                <a:latin typeface="宋体" pitchFamily="2" charset="-122"/>
                <a:ea typeface="宋体" pitchFamily="2" charset="-122"/>
              </a:rPr>
              <a:t>）注册需通过学院管理员或学校管理员审批；课题组成员注册需课题组负责人（</a:t>
            </a:r>
            <a:r>
              <a:rPr lang="en-US" altLang="zh-CN" sz="2800" b="1" dirty="0" smtClean="0">
                <a:latin typeface="宋体" pitchFamily="2" charset="-122"/>
                <a:ea typeface="宋体" pitchFamily="2" charset="-122"/>
              </a:rPr>
              <a:t>PI</a:t>
            </a:r>
            <a:r>
              <a:rPr lang="zh-CN" altLang="en-US" sz="2800" b="1" dirty="0" smtClean="0">
                <a:latin typeface="宋体" pitchFamily="2" charset="-122"/>
                <a:ea typeface="宋体" pitchFamily="2" charset="-122"/>
              </a:rPr>
              <a:t>）审批。</a:t>
            </a:r>
            <a:endParaRPr lang="en-US" altLang="zh-CN" sz="2800" b="1" dirty="0" smtClean="0">
              <a:latin typeface="宋体" pitchFamily="2" charset="-122"/>
              <a:ea typeface="宋体" pitchFamily="2" charset="-122"/>
            </a:endParaRPr>
          </a:p>
          <a:p>
            <a:endParaRPr lang="en-US" altLang="zh-CN" dirty="0" smtClean="0">
              <a:latin typeface="宋体" pitchFamily="2" charset="-122"/>
              <a:ea typeface="宋体" pitchFamily="2" charset="-122"/>
            </a:endParaRPr>
          </a:p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3</a:t>
            </a:fld>
            <a:endParaRPr lang="zh-CN" altLang="en-US" sz="18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" y="1198085"/>
            <a:ext cx="9144032" cy="2730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图片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2285992"/>
            <a:ext cx="9144000" cy="45720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30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1032649"/>
            <a:ext cx="8677077" cy="5534813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95536" y="188640"/>
            <a:ext cx="63834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6.6.3 </a:t>
            </a:r>
            <a:r>
              <a:rPr lang="zh-CN" altLang="en-U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自购备案</a:t>
            </a:r>
            <a:r>
              <a:rPr lang="zh-CN" altLang="en-US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功</a:t>
            </a:r>
            <a:r>
              <a:rPr lang="zh-CN" altLang="en-US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能（采资一体化平台）</a:t>
            </a:r>
            <a:endParaRPr lang="zh-CN" altLang="en-US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71900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31</a:t>
            </a:fld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51520" y="260648"/>
            <a:ext cx="5782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6.6.3 </a:t>
            </a:r>
            <a:r>
              <a:rPr lang="zh-CN" alt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个人报账（如遇结题等紧急情况需快速报账可用）</a:t>
            </a:r>
            <a:endParaRPr lang="zh-CN" alt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764704"/>
            <a:ext cx="6934200" cy="573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0897" y="377825"/>
            <a:ext cx="8229600" cy="1143000"/>
          </a:xfrm>
        </p:spPr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32</a:t>
            </a:fld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334096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zh-CN" altLang="en-US" sz="6600" dirty="0" smtClean="0">
                <a:solidFill>
                  <a:schemeClr val="tx2">
                    <a:lumMod val="75000"/>
                  </a:schemeClr>
                </a:solidFill>
              </a:rPr>
              <a:t>谢谢大家</a:t>
            </a:r>
            <a:endParaRPr lang="zh-CN" altLang="en-US" sz="6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658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927" y="3252804"/>
            <a:ext cx="4882701" cy="2105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灯片编号占位符 6"/>
          <p:cNvSpPr txBox="1">
            <a:spLocks/>
          </p:cNvSpPr>
          <p:nvPr/>
        </p:nvSpPr>
        <p:spPr>
          <a:xfrm>
            <a:off x="6572264" y="642146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图片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1438" y="1285860"/>
            <a:ext cx="4857752" cy="1685241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19" y="1119171"/>
            <a:ext cx="4714909" cy="538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22952" y="1142984"/>
            <a:ext cx="4121048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14282" y="285728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宋体" pitchFamily="2" charset="-122"/>
                <a:ea typeface="宋体" pitchFamily="2" charset="-122"/>
              </a:rPr>
              <a:t>1.4 </a:t>
            </a:r>
            <a:r>
              <a:rPr lang="zh-CN" altLang="en-US" sz="2800" b="1" dirty="0" smtClean="0">
                <a:latin typeface="宋体" pitchFamily="2" charset="-122"/>
                <a:ea typeface="宋体" pitchFamily="2" charset="-122"/>
              </a:rPr>
              <a:t>课题组负责人注册</a:t>
            </a:r>
            <a:endParaRPr lang="en-US" altLang="zh-CN" sz="2800" b="1" dirty="0" smtClean="0"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灯片编号占位符 6"/>
          <p:cNvSpPr txBox="1">
            <a:spLocks/>
          </p:cNvSpPr>
          <p:nvPr/>
        </p:nvSpPr>
        <p:spPr>
          <a:xfrm>
            <a:off x="6572264" y="642146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图片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1438" y="1071546"/>
            <a:ext cx="4643438" cy="1685241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1" y="1071547"/>
            <a:ext cx="4047473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9725" y="3000372"/>
            <a:ext cx="5924550" cy="375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14282" y="285728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宋体" pitchFamily="2" charset="-122"/>
                <a:ea typeface="宋体" pitchFamily="2" charset="-122"/>
              </a:rPr>
              <a:t>1.5 </a:t>
            </a:r>
            <a:r>
              <a:rPr lang="zh-CN" altLang="en-US" sz="2800" b="1" dirty="0" smtClean="0">
                <a:latin typeface="宋体" pitchFamily="2" charset="-122"/>
                <a:ea typeface="宋体" pitchFamily="2" charset="-122"/>
              </a:rPr>
              <a:t>课题组成员注册</a:t>
            </a:r>
            <a:endParaRPr lang="en-US" altLang="zh-CN" sz="2800" b="1" dirty="0" smtClean="0"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ChangeArrowheads="1"/>
          </p:cNvSpPr>
          <p:nvPr/>
        </p:nvSpPr>
        <p:spPr bwMode="auto">
          <a:xfrm>
            <a:off x="180000" y="287319"/>
            <a:ext cx="510638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1pPr>
            <a:lvl2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2pPr>
            <a:lvl3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3pPr>
            <a:lvl4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4pPr>
            <a:lvl5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zh-CN" altLang="en-US" sz="3600" b="1" dirty="0" smtClean="0">
                <a:latin typeface="宋体" pitchFamily="2" charset="-122"/>
                <a:ea typeface="宋体" pitchFamily="2" charset="-122"/>
              </a:rPr>
              <a:t>二、角色功能权限</a:t>
            </a:r>
            <a:endParaRPr lang="en-US" altLang="zh-CN" sz="3600" b="1" dirty="0" smtClean="0">
              <a:latin typeface="宋体" pitchFamily="2" charset="-122"/>
              <a:ea typeface="宋体" pitchFamily="2" charset="-122"/>
            </a:endParaRPr>
          </a:p>
          <a:p>
            <a:pPr eaLnBrk="1" hangingPunct="1"/>
            <a:endParaRPr lang="en-US" altLang="zh-CN" sz="3600" b="1" dirty="0">
              <a:latin typeface="宋体" pitchFamily="2" charset="-122"/>
              <a:ea typeface="宋体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41433" y="1428736"/>
            <a:ext cx="8150778" cy="4783600"/>
            <a:chOff x="630238" y="1061921"/>
            <a:chExt cx="7446967" cy="4745031"/>
          </a:xfrm>
        </p:grpSpPr>
        <p:sp>
          <p:nvSpPr>
            <p:cNvPr id="7" name="AutoShape 3"/>
            <p:cNvSpPr>
              <a:spLocks noChangeArrowheads="1"/>
            </p:cNvSpPr>
            <p:nvPr/>
          </p:nvSpPr>
          <p:spPr bwMode="gray">
            <a:xfrm>
              <a:off x="1620838" y="1749956"/>
              <a:ext cx="5530850" cy="2743200"/>
            </a:xfrm>
            <a:prstGeom prst="upArrow">
              <a:avLst>
                <a:gd name="adj1" fmla="val 57824"/>
                <a:gd name="adj2" fmla="val 54398"/>
              </a:avLst>
            </a:prstGeom>
            <a:gradFill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100000">
                  <a:schemeClr val="bg2">
                    <a:gamma/>
                    <a:tint val="0"/>
                    <a:invGamma/>
                  </a:schemeClr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8" name="AutoShape 4"/>
            <p:cNvSpPr>
              <a:spLocks noChangeArrowheads="1"/>
            </p:cNvSpPr>
            <p:nvPr/>
          </p:nvSpPr>
          <p:spPr bwMode="gray">
            <a:xfrm>
              <a:off x="1392238" y="1061921"/>
              <a:ext cx="5791200" cy="57467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64314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38100" algn="ctr">
              <a:solidFill>
                <a:srgbClr val="FFFFFF"/>
              </a:solidFill>
              <a:round/>
              <a:headEnd/>
              <a:tailEnd/>
            </a:ln>
            <a:effectLst>
              <a:outerShdw dist="63500" dir="3187806" algn="ctr" rotWithShape="0">
                <a:srgbClr val="001D3A"/>
              </a:outerShdw>
            </a:effectLst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zh-CN" altLang="en-US" sz="3200" b="1" dirty="0" smtClean="0">
                  <a:latin typeface="宋体" pitchFamily="2" charset="-122"/>
                  <a:ea typeface="宋体" pitchFamily="2" charset="-122"/>
                </a:rPr>
                <a:t>课题组</a:t>
              </a:r>
              <a:endParaRPr lang="en-US" altLang="zh-CN" sz="3200" b="1" dirty="0">
                <a:latin typeface="宋体" pitchFamily="2" charset="-122"/>
                <a:ea typeface="宋体" pitchFamily="2" charset="-122"/>
              </a:endParaRPr>
            </a:p>
          </p:txBody>
        </p:sp>
        <p:grpSp>
          <p:nvGrpSpPr>
            <p:cNvPr id="9" name="Group 6"/>
            <p:cNvGrpSpPr>
              <a:grpSpLocks/>
            </p:cNvGrpSpPr>
            <p:nvPr/>
          </p:nvGrpSpPr>
          <p:grpSpPr bwMode="auto">
            <a:xfrm>
              <a:off x="630238" y="3736852"/>
              <a:ext cx="1579563" cy="2070100"/>
              <a:chOff x="576" y="2476"/>
              <a:chExt cx="995" cy="1304"/>
            </a:xfrm>
          </p:grpSpPr>
          <p:grpSp>
            <p:nvGrpSpPr>
              <p:cNvPr id="30" name="Group 7"/>
              <p:cNvGrpSpPr>
                <a:grpSpLocks/>
              </p:cNvGrpSpPr>
              <p:nvPr/>
            </p:nvGrpSpPr>
            <p:grpSpPr bwMode="auto">
              <a:xfrm>
                <a:off x="576" y="2476"/>
                <a:ext cx="936" cy="954"/>
                <a:chOff x="624" y="1584"/>
                <a:chExt cx="1248" cy="1296"/>
              </a:xfrm>
            </p:grpSpPr>
            <p:grpSp>
              <p:nvGrpSpPr>
                <p:cNvPr id="32" name="Group 8"/>
                <p:cNvGrpSpPr>
                  <a:grpSpLocks/>
                </p:cNvGrpSpPr>
                <p:nvPr/>
              </p:nvGrpSpPr>
              <p:grpSpPr bwMode="auto">
                <a:xfrm>
                  <a:off x="624" y="1584"/>
                  <a:ext cx="1248" cy="1296"/>
                  <a:chOff x="2016" y="1920"/>
                  <a:chExt cx="1680" cy="1680"/>
                </a:xfrm>
              </p:grpSpPr>
              <p:sp>
                <p:nvSpPr>
                  <p:cNvPr id="34" name="Oval 9"/>
                  <p:cNvSpPr>
                    <a:spLocks noChangeArrowheads="1"/>
                  </p:cNvSpPr>
                  <p:nvPr/>
                </p:nvSpPr>
                <p:spPr bwMode="gray">
                  <a:xfrm>
                    <a:off x="2016" y="1920"/>
                    <a:ext cx="1680" cy="168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accent2"/>
                      </a:gs>
                      <a:gs pos="100000">
                        <a:schemeClr val="accent2">
                          <a:gamma/>
                          <a:shade val="63529"/>
                          <a:invGamma/>
                        </a:schemeClr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35" name="Freeform 10"/>
                  <p:cNvSpPr>
                    <a:spLocks/>
                  </p:cNvSpPr>
                  <p:nvPr/>
                </p:nvSpPr>
                <p:spPr bwMode="gray">
                  <a:xfrm>
                    <a:off x="2208" y="1948"/>
                    <a:ext cx="1296" cy="634"/>
                  </a:xfrm>
                  <a:custGeom>
                    <a:avLst/>
                    <a:gdLst>
                      <a:gd name="T0" fmla="*/ 1301 w 1321"/>
                      <a:gd name="T1" fmla="*/ 401 h 712"/>
                      <a:gd name="T2" fmla="*/ 1317 w 1321"/>
                      <a:gd name="T3" fmla="*/ 442 h 712"/>
                      <a:gd name="T4" fmla="*/ 1321 w 1321"/>
                      <a:gd name="T5" fmla="*/ 481 h 712"/>
                      <a:gd name="T6" fmla="*/ 1315 w 1321"/>
                      <a:gd name="T7" fmla="*/ 516 h 712"/>
                      <a:gd name="T8" fmla="*/ 1298 w 1321"/>
                      <a:gd name="T9" fmla="*/ 550 h 712"/>
                      <a:gd name="T10" fmla="*/ 1272 w 1321"/>
                      <a:gd name="T11" fmla="*/ 579 h 712"/>
                      <a:gd name="T12" fmla="*/ 1239 w 1321"/>
                      <a:gd name="T13" fmla="*/ 604 h 712"/>
                      <a:gd name="T14" fmla="*/ 1196 w 1321"/>
                      <a:gd name="T15" fmla="*/ 628 h 712"/>
                      <a:gd name="T16" fmla="*/ 1147 w 1321"/>
                      <a:gd name="T17" fmla="*/ 649 h 712"/>
                      <a:gd name="T18" fmla="*/ 1092 w 1321"/>
                      <a:gd name="T19" fmla="*/ 667 h 712"/>
                      <a:gd name="T20" fmla="*/ 1031 w 1321"/>
                      <a:gd name="T21" fmla="*/ 683 h 712"/>
                      <a:gd name="T22" fmla="*/ 967 w 1321"/>
                      <a:gd name="T23" fmla="*/ 694 h 712"/>
                      <a:gd name="T24" fmla="*/ 896 w 1321"/>
                      <a:gd name="T25" fmla="*/ 704 h 712"/>
                      <a:gd name="T26" fmla="*/ 824 w 1321"/>
                      <a:gd name="T27" fmla="*/ 710 h 712"/>
                      <a:gd name="T28" fmla="*/ 795 w 1321"/>
                      <a:gd name="T29" fmla="*/ 712 h 712"/>
                      <a:gd name="T30" fmla="*/ 476 w 1321"/>
                      <a:gd name="T31" fmla="*/ 712 h 712"/>
                      <a:gd name="T32" fmla="*/ 472 w 1321"/>
                      <a:gd name="T33" fmla="*/ 712 h 712"/>
                      <a:gd name="T34" fmla="*/ 409 w 1321"/>
                      <a:gd name="T35" fmla="*/ 708 h 712"/>
                      <a:gd name="T36" fmla="*/ 348 w 1321"/>
                      <a:gd name="T37" fmla="*/ 704 h 712"/>
                      <a:gd name="T38" fmla="*/ 290 w 1321"/>
                      <a:gd name="T39" fmla="*/ 696 h 712"/>
                      <a:gd name="T40" fmla="*/ 235 w 1321"/>
                      <a:gd name="T41" fmla="*/ 689 h 712"/>
                      <a:gd name="T42" fmla="*/ 186 w 1321"/>
                      <a:gd name="T43" fmla="*/ 677 h 712"/>
                      <a:gd name="T44" fmla="*/ 141 w 1321"/>
                      <a:gd name="T45" fmla="*/ 663 h 712"/>
                      <a:gd name="T46" fmla="*/ 102 w 1321"/>
                      <a:gd name="T47" fmla="*/ 648 h 712"/>
                      <a:gd name="T48" fmla="*/ 67 w 1321"/>
                      <a:gd name="T49" fmla="*/ 630 h 712"/>
                      <a:gd name="T50" fmla="*/ 39 w 1321"/>
                      <a:gd name="T51" fmla="*/ 608 h 712"/>
                      <a:gd name="T52" fmla="*/ 18 w 1321"/>
                      <a:gd name="T53" fmla="*/ 583 h 712"/>
                      <a:gd name="T54" fmla="*/ 6 w 1321"/>
                      <a:gd name="T55" fmla="*/ 554 h 712"/>
                      <a:gd name="T56" fmla="*/ 0 w 1321"/>
                      <a:gd name="T57" fmla="*/ 524 h 712"/>
                      <a:gd name="T58" fmla="*/ 0 w 1321"/>
                      <a:gd name="T59" fmla="*/ 520 h 712"/>
                      <a:gd name="T60" fmla="*/ 4 w 1321"/>
                      <a:gd name="T61" fmla="*/ 487 h 712"/>
                      <a:gd name="T62" fmla="*/ 16 w 1321"/>
                      <a:gd name="T63" fmla="*/ 446 h 712"/>
                      <a:gd name="T64" fmla="*/ 51 w 1321"/>
                      <a:gd name="T65" fmla="*/ 370 h 712"/>
                      <a:gd name="T66" fmla="*/ 94 w 1321"/>
                      <a:gd name="T67" fmla="*/ 299 h 712"/>
                      <a:gd name="T68" fmla="*/ 147 w 1321"/>
                      <a:gd name="T69" fmla="*/ 235 h 712"/>
                      <a:gd name="T70" fmla="*/ 204 w 1321"/>
                      <a:gd name="T71" fmla="*/ 176 h 712"/>
                      <a:gd name="T72" fmla="*/ 270 w 1321"/>
                      <a:gd name="T73" fmla="*/ 125 h 712"/>
                      <a:gd name="T74" fmla="*/ 341 w 1321"/>
                      <a:gd name="T75" fmla="*/ 82 h 712"/>
                      <a:gd name="T76" fmla="*/ 415 w 1321"/>
                      <a:gd name="T77" fmla="*/ 47 h 712"/>
                      <a:gd name="T78" fmla="*/ 497 w 1321"/>
                      <a:gd name="T79" fmla="*/ 21 h 712"/>
                      <a:gd name="T80" fmla="*/ 581 w 1321"/>
                      <a:gd name="T81" fmla="*/ 6 h 712"/>
                      <a:gd name="T82" fmla="*/ 667 w 1321"/>
                      <a:gd name="T83" fmla="*/ 0 h 712"/>
                      <a:gd name="T84" fmla="*/ 667 w 1321"/>
                      <a:gd name="T85" fmla="*/ 0 h 712"/>
                      <a:gd name="T86" fmla="*/ 759 w 1321"/>
                      <a:gd name="T87" fmla="*/ 6 h 712"/>
                      <a:gd name="T88" fmla="*/ 847 w 1321"/>
                      <a:gd name="T89" fmla="*/ 23 h 712"/>
                      <a:gd name="T90" fmla="*/ 932 w 1321"/>
                      <a:gd name="T91" fmla="*/ 53 h 712"/>
                      <a:gd name="T92" fmla="*/ 1010 w 1321"/>
                      <a:gd name="T93" fmla="*/ 90 h 712"/>
                      <a:gd name="T94" fmla="*/ 1082 w 1321"/>
                      <a:gd name="T95" fmla="*/ 137 h 712"/>
                      <a:gd name="T96" fmla="*/ 1149 w 1321"/>
                      <a:gd name="T97" fmla="*/ 194 h 712"/>
                      <a:gd name="T98" fmla="*/ 1208 w 1321"/>
                      <a:gd name="T99" fmla="*/ 256 h 712"/>
                      <a:gd name="T100" fmla="*/ 1258 w 1321"/>
                      <a:gd name="T101" fmla="*/ 325 h 712"/>
                      <a:gd name="T102" fmla="*/ 1301 w 1321"/>
                      <a:gd name="T103" fmla="*/ 401 h 712"/>
                      <a:gd name="T104" fmla="*/ 1301 w 1321"/>
                      <a:gd name="T105" fmla="*/ 401 h 712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w 1321"/>
                      <a:gd name="T160" fmla="*/ 0 h 712"/>
                      <a:gd name="T161" fmla="*/ 1321 w 1321"/>
                      <a:gd name="T162" fmla="*/ 712 h 712"/>
                    </a:gdLst>
                    <a:ahLst/>
                    <a:cxnLst>
                      <a:cxn ang="T106">
                        <a:pos x="T0" y="T1"/>
                      </a:cxn>
                      <a:cxn ang="T107">
                        <a:pos x="T2" y="T3"/>
                      </a:cxn>
                      <a:cxn ang="T108">
                        <a:pos x="T4" y="T5"/>
                      </a:cxn>
                      <a:cxn ang="T109">
                        <a:pos x="T6" y="T7"/>
                      </a:cxn>
                      <a:cxn ang="T110">
                        <a:pos x="T8" y="T9"/>
                      </a:cxn>
                      <a:cxn ang="T111">
                        <a:pos x="T10" y="T11"/>
                      </a:cxn>
                      <a:cxn ang="T112">
                        <a:pos x="T12" y="T13"/>
                      </a:cxn>
                      <a:cxn ang="T113">
                        <a:pos x="T14" y="T15"/>
                      </a:cxn>
                      <a:cxn ang="T114">
                        <a:pos x="T16" y="T17"/>
                      </a:cxn>
                      <a:cxn ang="T115">
                        <a:pos x="T18" y="T19"/>
                      </a:cxn>
                      <a:cxn ang="T116">
                        <a:pos x="T20" y="T21"/>
                      </a:cxn>
                      <a:cxn ang="T117">
                        <a:pos x="T22" y="T23"/>
                      </a:cxn>
                      <a:cxn ang="T118">
                        <a:pos x="T24" y="T25"/>
                      </a:cxn>
                      <a:cxn ang="T119">
                        <a:pos x="T26" y="T27"/>
                      </a:cxn>
                      <a:cxn ang="T120">
                        <a:pos x="T28" y="T29"/>
                      </a:cxn>
                      <a:cxn ang="T121">
                        <a:pos x="T30" y="T31"/>
                      </a:cxn>
                      <a:cxn ang="T122">
                        <a:pos x="T32" y="T33"/>
                      </a:cxn>
                      <a:cxn ang="T123">
                        <a:pos x="T34" y="T35"/>
                      </a:cxn>
                      <a:cxn ang="T124">
                        <a:pos x="T36" y="T37"/>
                      </a:cxn>
                      <a:cxn ang="T125">
                        <a:pos x="T38" y="T39"/>
                      </a:cxn>
                      <a:cxn ang="T126">
                        <a:pos x="T40" y="T41"/>
                      </a:cxn>
                      <a:cxn ang="T127">
                        <a:pos x="T42" y="T43"/>
                      </a:cxn>
                      <a:cxn ang="T128">
                        <a:pos x="T44" y="T45"/>
                      </a:cxn>
                      <a:cxn ang="T129">
                        <a:pos x="T46" y="T47"/>
                      </a:cxn>
                      <a:cxn ang="T130">
                        <a:pos x="T48" y="T49"/>
                      </a:cxn>
                      <a:cxn ang="T131">
                        <a:pos x="T50" y="T51"/>
                      </a:cxn>
                      <a:cxn ang="T132">
                        <a:pos x="T52" y="T53"/>
                      </a:cxn>
                      <a:cxn ang="T133">
                        <a:pos x="T54" y="T55"/>
                      </a:cxn>
                      <a:cxn ang="T134">
                        <a:pos x="T56" y="T57"/>
                      </a:cxn>
                      <a:cxn ang="T135">
                        <a:pos x="T58" y="T59"/>
                      </a:cxn>
                      <a:cxn ang="T136">
                        <a:pos x="T60" y="T61"/>
                      </a:cxn>
                      <a:cxn ang="T137">
                        <a:pos x="T62" y="T63"/>
                      </a:cxn>
                      <a:cxn ang="T138">
                        <a:pos x="T64" y="T65"/>
                      </a:cxn>
                      <a:cxn ang="T139">
                        <a:pos x="T66" y="T67"/>
                      </a:cxn>
                      <a:cxn ang="T140">
                        <a:pos x="T68" y="T69"/>
                      </a:cxn>
                      <a:cxn ang="T141">
                        <a:pos x="T70" y="T71"/>
                      </a:cxn>
                      <a:cxn ang="T142">
                        <a:pos x="T72" y="T73"/>
                      </a:cxn>
                      <a:cxn ang="T143">
                        <a:pos x="T74" y="T75"/>
                      </a:cxn>
                      <a:cxn ang="T144">
                        <a:pos x="T76" y="T77"/>
                      </a:cxn>
                      <a:cxn ang="T145">
                        <a:pos x="T78" y="T79"/>
                      </a:cxn>
                      <a:cxn ang="T146">
                        <a:pos x="T80" y="T81"/>
                      </a:cxn>
                      <a:cxn ang="T147">
                        <a:pos x="T82" y="T83"/>
                      </a:cxn>
                      <a:cxn ang="T148">
                        <a:pos x="T84" y="T85"/>
                      </a:cxn>
                      <a:cxn ang="T149">
                        <a:pos x="T86" y="T87"/>
                      </a:cxn>
                      <a:cxn ang="T150">
                        <a:pos x="T88" y="T89"/>
                      </a:cxn>
                      <a:cxn ang="T151">
                        <a:pos x="T90" y="T91"/>
                      </a:cxn>
                      <a:cxn ang="T152">
                        <a:pos x="T92" y="T93"/>
                      </a:cxn>
                      <a:cxn ang="T153">
                        <a:pos x="T94" y="T95"/>
                      </a:cxn>
                      <a:cxn ang="T154">
                        <a:pos x="T96" y="T97"/>
                      </a:cxn>
                      <a:cxn ang="T155">
                        <a:pos x="T98" y="T99"/>
                      </a:cxn>
                      <a:cxn ang="T156">
                        <a:pos x="T100" y="T101"/>
                      </a:cxn>
                      <a:cxn ang="T157">
                        <a:pos x="T102" y="T103"/>
                      </a:cxn>
                      <a:cxn ang="T158">
                        <a:pos x="T104" y="T105"/>
                      </a:cxn>
                    </a:cxnLst>
                    <a:rect l="T159" t="T160" r="T161" b="T162"/>
                    <a:pathLst>
                      <a:path w="1321" h="712">
                        <a:moveTo>
                          <a:pt x="1301" y="401"/>
                        </a:moveTo>
                        <a:lnTo>
                          <a:pt x="1317" y="442"/>
                        </a:lnTo>
                        <a:lnTo>
                          <a:pt x="1321" y="481"/>
                        </a:lnTo>
                        <a:lnTo>
                          <a:pt x="1315" y="516"/>
                        </a:lnTo>
                        <a:lnTo>
                          <a:pt x="1298" y="550"/>
                        </a:lnTo>
                        <a:lnTo>
                          <a:pt x="1272" y="579"/>
                        </a:lnTo>
                        <a:lnTo>
                          <a:pt x="1239" y="604"/>
                        </a:lnTo>
                        <a:lnTo>
                          <a:pt x="1196" y="628"/>
                        </a:lnTo>
                        <a:lnTo>
                          <a:pt x="1147" y="649"/>
                        </a:lnTo>
                        <a:lnTo>
                          <a:pt x="1092" y="667"/>
                        </a:lnTo>
                        <a:lnTo>
                          <a:pt x="1031" y="683"/>
                        </a:lnTo>
                        <a:lnTo>
                          <a:pt x="967" y="694"/>
                        </a:lnTo>
                        <a:lnTo>
                          <a:pt x="896" y="704"/>
                        </a:lnTo>
                        <a:lnTo>
                          <a:pt x="824" y="710"/>
                        </a:lnTo>
                        <a:lnTo>
                          <a:pt x="795" y="712"/>
                        </a:lnTo>
                        <a:lnTo>
                          <a:pt x="476" y="712"/>
                        </a:lnTo>
                        <a:lnTo>
                          <a:pt x="472" y="712"/>
                        </a:lnTo>
                        <a:lnTo>
                          <a:pt x="409" y="708"/>
                        </a:lnTo>
                        <a:lnTo>
                          <a:pt x="348" y="704"/>
                        </a:lnTo>
                        <a:lnTo>
                          <a:pt x="290" y="696"/>
                        </a:lnTo>
                        <a:lnTo>
                          <a:pt x="235" y="689"/>
                        </a:lnTo>
                        <a:lnTo>
                          <a:pt x="186" y="677"/>
                        </a:lnTo>
                        <a:lnTo>
                          <a:pt x="141" y="663"/>
                        </a:lnTo>
                        <a:lnTo>
                          <a:pt x="102" y="648"/>
                        </a:lnTo>
                        <a:lnTo>
                          <a:pt x="67" y="630"/>
                        </a:lnTo>
                        <a:lnTo>
                          <a:pt x="39" y="608"/>
                        </a:lnTo>
                        <a:lnTo>
                          <a:pt x="18" y="583"/>
                        </a:lnTo>
                        <a:lnTo>
                          <a:pt x="6" y="554"/>
                        </a:lnTo>
                        <a:lnTo>
                          <a:pt x="0" y="524"/>
                        </a:lnTo>
                        <a:lnTo>
                          <a:pt x="0" y="520"/>
                        </a:lnTo>
                        <a:lnTo>
                          <a:pt x="4" y="487"/>
                        </a:lnTo>
                        <a:lnTo>
                          <a:pt x="16" y="446"/>
                        </a:lnTo>
                        <a:lnTo>
                          <a:pt x="51" y="370"/>
                        </a:lnTo>
                        <a:lnTo>
                          <a:pt x="94" y="299"/>
                        </a:lnTo>
                        <a:lnTo>
                          <a:pt x="147" y="235"/>
                        </a:lnTo>
                        <a:lnTo>
                          <a:pt x="204" y="176"/>
                        </a:lnTo>
                        <a:lnTo>
                          <a:pt x="270" y="125"/>
                        </a:lnTo>
                        <a:lnTo>
                          <a:pt x="341" y="82"/>
                        </a:lnTo>
                        <a:lnTo>
                          <a:pt x="415" y="47"/>
                        </a:lnTo>
                        <a:lnTo>
                          <a:pt x="497" y="21"/>
                        </a:lnTo>
                        <a:lnTo>
                          <a:pt x="581" y="6"/>
                        </a:lnTo>
                        <a:lnTo>
                          <a:pt x="667" y="0"/>
                        </a:lnTo>
                        <a:lnTo>
                          <a:pt x="759" y="6"/>
                        </a:lnTo>
                        <a:lnTo>
                          <a:pt x="847" y="23"/>
                        </a:lnTo>
                        <a:lnTo>
                          <a:pt x="932" y="53"/>
                        </a:lnTo>
                        <a:lnTo>
                          <a:pt x="1010" y="90"/>
                        </a:lnTo>
                        <a:lnTo>
                          <a:pt x="1082" y="137"/>
                        </a:lnTo>
                        <a:lnTo>
                          <a:pt x="1149" y="194"/>
                        </a:lnTo>
                        <a:lnTo>
                          <a:pt x="1208" y="256"/>
                        </a:lnTo>
                        <a:lnTo>
                          <a:pt x="1258" y="325"/>
                        </a:lnTo>
                        <a:lnTo>
                          <a:pt x="1301" y="40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FFFFFF"/>
                      </a:gs>
                      <a:gs pos="100000">
                        <a:schemeClr val="accent2"/>
                      </a:gs>
                    </a:gsLst>
                    <a:lin ang="5400000" scaled="1"/>
                  </a:gradFill>
                  <a:ln w="0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</p:grpSp>
            <p:sp>
              <p:nvSpPr>
                <p:cNvPr id="33" name="Text Box 11"/>
                <p:cNvSpPr txBox="1">
                  <a:spLocks noChangeArrowheads="1"/>
                </p:cNvSpPr>
                <p:nvPr/>
              </p:nvSpPr>
              <p:spPr bwMode="gray">
                <a:xfrm>
                  <a:off x="842" y="2088"/>
                  <a:ext cx="736" cy="6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ctr" eaLnBrk="0" hangingPunct="0">
                    <a:defRPr/>
                  </a:pPr>
                  <a:r>
                    <a:rPr lang="zh-CN" altLang="en-US" sz="2000" b="1" dirty="0" smtClean="0">
                      <a:latin typeface="宋体" pitchFamily="2" charset="-122"/>
                      <a:ea typeface="宋体" pitchFamily="2" charset="-122"/>
                    </a:rPr>
                    <a:t>负责人</a:t>
                  </a:r>
                  <a:endParaRPr lang="en-US" altLang="zh-CN" sz="2000" b="1" dirty="0" smtClean="0">
                    <a:latin typeface="宋体" pitchFamily="2" charset="-122"/>
                    <a:ea typeface="宋体" pitchFamily="2" charset="-122"/>
                  </a:endParaRPr>
                </a:p>
                <a:p>
                  <a:pPr algn="ctr" eaLnBrk="0" hangingPunct="0">
                    <a:defRPr/>
                  </a:pPr>
                  <a:r>
                    <a:rPr lang="en-US" altLang="zh-CN" sz="2000" b="1" dirty="0" smtClean="0">
                      <a:latin typeface="宋体" pitchFamily="2" charset="-122"/>
                      <a:ea typeface="宋体" pitchFamily="2" charset="-122"/>
                    </a:rPr>
                    <a:t>PI</a:t>
                  </a:r>
                  <a:endParaRPr lang="en-US" altLang="zh-CN" sz="2000" b="1" dirty="0">
                    <a:latin typeface="宋体" pitchFamily="2" charset="-122"/>
                    <a:ea typeface="宋体" pitchFamily="2" charset="-122"/>
                  </a:endParaRPr>
                </a:p>
              </p:txBody>
            </p:sp>
          </p:grpSp>
          <p:sp>
            <p:nvSpPr>
              <p:cNvPr id="31" name="Oval 12"/>
              <p:cNvSpPr>
                <a:spLocks noChangeArrowheads="1"/>
              </p:cNvSpPr>
              <p:nvPr/>
            </p:nvSpPr>
            <p:spPr bwMode="gray">
              <a:xfrm>
                <a:off x="576" y="3504"/>
                <a:ext cx="995" cy="276"/>
              </a:xfrm>
              <a:prstGeom prst="ellipse">
                <a:avLst/>
              </a:prstGeom>
              <a:gradFill rotWithShape="1">
                <a:gsLst>
                  <a:gs pos="0">
                    <a:srgbClr val="B2B2B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zh-CN" altLang="en-US">
                  <a:ea typeface="宋体" charset="-122"/>
                </a:endParaRPr>
              </a:p>
            </p:txBody>
          </p:sp>
        </p:grpSp>
        <p:grpSp>
          <p:nvGrpSpPr>
            <p:cNvPr id="10" name="Group 13"/>
            <p:cNvGrpSpPr>
              <a:grpSpLocks/>
            </p:cNvGrpSpPr>
            <p:nvPr/>
          </p:nvGrpSpPr>
          <p:grpSpPr bwMode="auto">
            <a:xfrm>
              <a:off x="2613262" y="3717802"/>
              <a:ext cx="1585909" cy="2070100"/>
              <a:chOff x="2392" y="2476"/>
              <a:chExt cx="999" cy="1304"/>
            </a:xfrm>
          </p:grpSpPr>
          <p:grpSp>
            <p:nvGrpSpPr>
              <p:cNvPr id="25" name="Group 14"/>
              <p:cNvGrpSpPr>
                <a:grpSpLocks/>
              </p:cNvGrpSpPr>
              <p:nvPr/>
            </p:nvGrpSpPr>
            <p:grpSpPr bwMode="auto">
              <a:xfrm>
                <a:off x="2392" y="2476"/>
                <a:ext cx="960" cy="958"/>
                <a:chOff x="3087" y="1920"/>
                <a:chExt cx="1680" cy="1680"/>
              </a:xfrm>
            </p:grpSpPr>
            <p:sp>
              <p:nvSpPr>
                <p:cNvPr id="28" name="Oval 15"/>
                <p:cNvSpPr>
                  <a:spLocks noChangeArrowheads="1"/>
                </p:cNvSpPr>
                <p:nvPr/>
              </p:nvSpPr>
              <p:spPr bwMode="gray">
                <a:xfrm>
                  <a:off x="3087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51373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29" name="Freeform 16"/>
                <p:cNvSpPr>
                  <a:spLocks/>
                </p:cNvSpPr>
                <p:nvPr/>
              </p:nvSpPr>
              <p:spPr bwMode="gray">
                <a:xfrm>
                  <a:off x="3245" y="1948"/>
                  <a:ext cx="1295" cy="633"/>
                </a:xfrm>
                <a:custGeom>
                  <a:avLst/>
                  <a:gdLst/>
                  <a:ahLst/>
                  <a:cxnLst>
                    <a:cxn ang="0">
                      <a:pos x="1301" y="401"/>
                    </a:cxn>
                    <a:cxn ang="0">
                      <a:pos x="1317" y="442"/>
                    </a:cxn>
                    <a:cxn ang="0">
                      <a:pos x="1321" y="481"/>
                    </a:cxn>
                    <a:cxn ang="0">
                      <a:pos x="1315" y="516"/>
                    </a:cxn>
                    <a:cxn ang="0">
                      <a:pos x="1298" y="550"/>
                    </a:cxn>
                    <a:cxn ang="0">
                      <a:pos x="1272" y="579"/>
                    </a:cxn>
                    <a:cxn ang="0">
                      <a:pos x="1239" y="604"/>
                    </a:cxn>
                    <a:cxn ang="0">
                      <a:pos x="1196" y="628"/>
                    </a:cxn>
                    <a:cxn ang="0">
                      <a:pos x="1147" y="649"/>
                    </a:cxn>
                    <a:cxn ang="0">
                      <a:pos x="1092" y="667"/>
                    </a:cxn>
                    <a:cxn ang="0">
                      <a:pos x="1031" y="683"/>
                    </a:cxn>
                    <a:cxn ang="0">
                      <a:pos x="967" y="694"/>
                    </a:cxn>
                    <a:cxn ang="0">
                      <a:pos x="896" y="704"/>
                    </a:cxn>
                    <a:cxn ang="0">
                      <a:pos x="824" y="710"/>
                    </a:cxn>
                    <a:cxn ang="0">
                      <a:pos x="795" y="712"/>
                    </a:cxn>
                    <a:cxn ang="0">
                      <a:pos x="476" y="712"/>
                    </a:cxn>
                    <a:cxn ang="0">
                      <a:pos x="472" y="712"/>
                    </a:cxn>
                    <a:cxn ang="0">
                      <a:pos x="409" y="708"/>
                    </a:cxn>
                    <a:cxn ang="0">
                      <a:pos x="348" y="704"/>
                    </a:cxn>
                    <a:cxn ang="0">
                      <a:pos x="290" y="696"/>
                    </a:cxn>
                    <a:cxn ang="0">
                      <a:pos x="235" y="689"/>
                    </a:cxn>
                    <a:cxn ang="0">
                      <a:pos x="186" y="677"/>
                    </a:cxn>
                    <a:cxn ang="0">
                      <a:pos x="141" y="663"/>
                    </a:cxn>
                    <a:cxn ang="0">
                      <a:pos x="102" y="648"/>
                    </a:cxn>
                    <a:cxn ang="0">
                      <a:pos x="67" y="630"/>
                    </a:cxn>
                    <a:cxn ang="0">
                      <a:pos x="39" y="608"/>
                    </a:cxn>
                    <a:cxn ang="0">
                      <a:pos x="18" y="583"/>
                    </a:cxn>
                    <a:cxn ang="0">
                      <a:pos x="6" y="554"/>
                    </a:cxn>
                    <a:cxn ang="0">
                      <a:pos x="0" y="524"/>
                    </a:cxn>
                    <a:cxn ang="0">
                      <a:pos x="0" y="520"/>
                    </a:cxn>
                    <a:cxn ang="0">
                      <a:pos x="4" y="487"/>
                    </a:cxn>
                    <a:cxn ang="0">
                      <a:pos x="16" y="446"/>
                    </a:cxn>
                    <a:cxn ang="0">
                      <a:pos x="51" y="370"/>
                    </a:cxn>
                    <a:cxn ang="0">
                      <a:pos x="94" y="299"/>
                    </a:cxn>
                    <a:cxn ang="0">
                      <a:pos x="147" y="235"/>
                    </a:cxn>
                    <a:cxn ang="0">
                      <a:pos x="204" y="176"/>
                    </a:cxn>
                    <a:cxn ang="0">
                      <a:pos x="270" y="125"/>
                    </a:cxn>
                    <a:cxn ang="0">
                      <a:pos x="341" y="82"/>
                    </a:cxn>
                    <a:cxn ang="0">
                      <a:pos x="415" y="47"/>
                    </a:cxn>
                    <a:cxn ang="0">
                      <a:pos x="497" y="21"/>
                    </a:cxn>
                    <a:cxn ang="0">
                      <a:pos x="581" y="6"/>
                    </a:cxn>
                    <a:cxn ang="0">
                      <a:pos x="667" y="0"/>
                    </a:cxn>
                    <a:cxn ang="0">
                      <a:pos x="667" y="0"/>
                    </a:cxn>
                    <a:cxn ang="0">
                      <a:pos x="759" y="6"/>
                    </a:cxn>
                    <a:cxn ang="0">
                      <a:pos x="847" y="23"/>
                    </a:cxn>
                    <a:cxn ang="0">
                      <a:pos x="932" y="53"/>
                    </a:cxn>
                    <a:cxn ang="0">
                      <a:pos x="1010" y="90"/>
                    </a:cxn>
                    <a:cxn ang="0">
                      <a:pos x="1082" y="137"/>
                    </a:cxn>
                    <a:cxn ang="0">
                      <a:pos x="1149" y="194"/>
                    </a:cxn>
                    <a:cxn ang="0">
                      <a:pos x="1208" y="256"/>
                    </a:cxn>
                    <a:cxn ang="0">
                      <a:pos x="1258" y="325"/>
                    </a:cxn>
                    <a:cxn ang="0">
                      <a:pos x="1301" y="401"/>
                    </a:cxn>
                    <a:cxn ang="0">
                      <a:pos x="1301" y="401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hlink">
                        <a:gamma/>
                        <a:tint val="0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</p:grpSp>
          <p:sp>
            <p:nvSpPr>
              <p:cNvPr id="26" name="Text Box 17"/>
              <p:cNvSpPr txBox="1">
                <a:spLocks noChangeArrowheads="1"/>
              </p:cNvSpPr>
              <p:nvPr/>
            </p:nvSpPr>
            <p:spPr bwMode="gray">
              <a:xfrm>
                <a:off x="2420" y="2936"/>
                <a:ext cx="864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0" hangingPunct="0">
                  <a:defRPr/>
                </a:pPr>
                <a:r>
                  <a:rPr lang="zh-CN" altLang="en-US" sz="2000" b="1" dirty="0">
                    <a:latin typeface="宋体" pitchFamily="2" charset="-122"/>
                    <a:ea typeface="宋体" pitchFamily="2" charset="-122"/>
                  </a:rPr>
                  <a:t>科秘</a:t>
                </a:r>
                <a:endParaRPr lang="en-US" altLang="zh-CN" sz="2000" b="1" dirty="0">
                  <a:latin typeface="宋体" pitchFamily="2" charset="-122"/>
                  <a:ea typeface="宋体" pitchFamily="2" charset="-122"/>
                </a:endParaRPr>
              </a:p>
            </p:txBody>
          </p:sp>
          <p:sp>
            <p:nvSpPr>
              <p:cNvPr id="27" name="Oval 18"/>
              <p:cNvSpPr>
                <a:spLocks noChangeArrowheads="1"/>
              </p:cNvSpPr>
              <p:nvPr/>
            </p:nvSpPr>
            <p:spPr bwMode="gray">
              <a:xfrm>
                <a:off x="2396" y="3504"/>
                <a:ext cx="995" cy="276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zh-CN" altLang="en-US">
                  <a:ea typeface="宋体" charset="-122"/>
                </a:endParaRPr>
              </a:p>
            </p:txBody>
          </p:sp>
        </p:grpSp>
        <p:grpSp>
          <p:nvGrpSpPr>
            <p:cNvPr id="11" name="Group 25"/>
            <p:cNvGrpSpPr>
              <a:grpSpLocks/>
            </p:cNvGrpSpPr>
            <p:nvPr/>
          </p:nvGrpSpPr>
          <p:grpSpPr bwMode="auto">
            <a:xfrm>
              <a:off x="6497642" y="3673354"/>
              <a:ext cx="1579563" cy="2114551"/>
              <a:chOff x="4272" y="2448"/>
              <a:chExt cx="995" cy="1332"/>
            </a:xfrm>
          </p:grpSpPr>
          <p:grpSp>
            <p:nvGrpSpPr>
              <p:cNvPr id="19" name="Group 26"/>
              <p:cNvGrpSpPr>
                <a:grpSpLocks/>
              </p:cNvGrpSpPr>
              <p:nvPr/>
            </p:nvGrpSpPr>
            <p:grpSpPr bwMode="auto">
              <a:xfrm>
                <a:off x="4272" y="2448"/>
                <a:ext cx="960" cy="965"/>
                <a:chOff x="2400" y="1488"/>
                <a:chExt cx="1152" cy="1152"/>
              </a:xfrm>
            </p:grpSpPr>
            <p:grpSp>
              <p:nvGrpSpPr>
                <p:cNvPr id="21" name="Group 27"/>
                <p:cNvGrpSpPr>
                  <a:grpSpLocks/>
                </p:cNvGrpSpPr>
                <p:nvPr/>
              </p:nvGrpSpPr>
              <p:grpSpPr bwMode="auto">
                <a:xfrm>
                  <a:off x="2400" y="1488"/>
                  <a:ext cx="1152" cy="1152"/>
                  <a:chOff x="2016" y="1920"/>
                  <a:chExt cx="1680" cy="1680"/>
                </a:xfrm>
              </p:grpSpPr>
              <p:sp>
                <p:nvSpPr>
                  <p:cNvPr id="23" name="Oval 28"/>
                  <p:cNvSpPr>
                    <a:spLocks noChangeArrowheads="1"/>
                  </p:cNvSpPr>
                  <p:nvPr/>
                </p:nvSpPr>
                <p:spPr bwMode="gray">
                  <a:xfrm>
                    <a:off x="2016" y="1920"/>
                    <a:ext cx="1680" cy="168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accent6">
                          <a:lumMod val="40000"/>
                          <a:lumOff val="60000"/>
                        </a:schemeClr>
                      </a:gs>
                      <a:gs pos="100000">
                        <a:schemeClr val="folHlink">
                          <a:gamma/>
                          <a:shade val="24314"/>
                          <a:invGamma/>
                        </a:schemeClr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24" name="Freeform 29"/>
                  <p:cNvSpPr>
                    <a:spLocks/>
                  </p:cNvSpPr>
                  <p:nvPr/>
                </p:nvSpPr>
                <p:spPr bwMode="gray">
                  <a:xfrm>
                    <a:off x="2208" y="1948"/>
                    <a:ext cx="1296" cy="634"/>
                  </a:xfrm>
                  <a:custGeom>
                    <a:avLst/>
                    <a:gdLst>
                      <a:gd name="T0" fmla="*/ 1301 w 1321"/>
                      <a:gd name="T1" fmla="*/ 401 h 712"/>
                      <a:gd name="T2" fmla="*/ 1317 w 1321"/>
                      <a:gd name="T3" fmla="*/ 442 h 712"/>
                      <a:gd name="T4" fmla="*/ 1321 w 1321"/>
                      <a:gd name="T5" fmla="*/ 481 h 712"/>
                      <a:gd name="T6" fmla="*/ 1315 w 1321"/>
                      <a:gd name="T7" fmla="*/ 516 h 712"/>
                      <a:gd name="T8" fmla="*/ 1298 w 1321"/>
                      <a:gd name="T9" fmla="*/ 550 h 712"/>
                      <a:gd name="T10" fmla="*/ 1272 w 1321"/>
                      <a:gd name="T11" fmla="*/ 579 h 712"/>
                      <a:gd name="T12" fmla="*/ 1239 w 1321"/>
                      <a:gd name="T13" fmla="*/ 604 h 712"/>
                      <a:gd name="T14" fmla="*/ 1196 w 1321"/>
                      <a:gd name="T15" fmla="*/ 628 h 712"/>
                      <a:gd name="T16" fmla="*/ 1147 w 1321"/>
                      <a:gd name="T17" fmla="*/ 649 h 712"/>
                      <a:gd name="T18" fmla="*/ 1092 w 1321"/>
                      <a:gd name="T19" fmla="*/ 667 h 712"/>
                      <a:gd name="T20" fmla="*/ 1031 w 1321"/>
                      <a:gd name="T21" fmla="*/ 683 h 712"/>
                      <a:gd name="T22" fmla="*/ 967 w 1321"/>
                      <a:gd name="T23" fmla="*/ 694 h 712"/>
                      <a:gd name="T24" fmla="*/ 896 w 1321"/>
                      <a:gd name="T25" fmla="*/ 704 h 712"/>
                      <a:gd name="T26" fmla="*/ 824 w 1321"/>
                      <a:gd name="T27" fmla="*/ 710 h 712"/>
                      <a:gd name="T28" fmla="*/ 795 w 1321"/>
                      <a:gd name="T29" fmla="*/ 712 h 712"/>
                      <a:gd name="T30" fmla="*/ 476 w 1321"/>
                      <a:gd name="T31" fmla="*/ 712 h 712"/>
                      <a:gd name="T32" fmla="*/ 472 w 1321"/>
                      <a:gd name="T33" fmla="*/ 712 h 712"/>
                      <a:gd name="T34" fmla="*/ 409 w 1321"/>
                      <a:gd name="T35" fmla="*/ 708 h 712"/>
                      <a:gd name="T36" fmla="*/ 348 w 1321"/>
                      <a:gd name="T37" fmla="*/ 704 h 712"/>
                      <a:gd name="T38" fmla="*/ 290 w 1321"/>
                      <a:gd name="T39" fmla="*/ 696 h 712"/>
                      <a:gd name="T40" fmla="*/ 235 w 1321"/>
                      <a:gd name="T41" fmla="*/ 689 h 712"/>
                      <a:gd name="T42" fmla="*/ 186 w 1321"/>
                      <a:gd name="T43" fmla="*/ 677 h 712"/>
                      <a:gd name="T44" fmla="*/ 141 w 1321"/>
                      <a:gd name="T45" fmla="*/ 663 h 712"/>
                      <a:gd name="T46" fmla="*/ 102 w 1321"/>
                      <a:gd name="T47" fmla="*/ 648 h 712"/>
                      <a:gd name="T48" fmla="*/ 67 w 1321"/>
                      <a:gd name="T49" fmla="*/ 630 h 712"/>
                      <a:gd name="T50" fmla="*/ 39 w 1321"/>
                      <a:gd name="T51" fmla="*/ 608 h 712"/>
                      <a:gd name="T52" fmla="*/ 18 w 1321"/>
                      <a:gd name="T53" fmla="*/ 583 h 712"/>
                      <a:gd name="T54" fmla="*/ 6 w 1321"/>
                      <a:gd name="T55" fmla="*/ 554 h 712"/>
                      <a:gd name="T56" fmla="*/ 0 w 1321"/>
                      <a:gd name="T57" fmla="*/ 524 h 712"/>
                      <a:gd name="T58" fmla="*/ 0 w 1321"/>
                      <a:gd name="T59" fmla="*/ 520 h 712"/>
                      <a:gd name="T60" fmla="*/ 4 w 1321"/>
                      <a:gd name="T61" fmla="*/ 487 h 712"/>
                      <a:gd name="T62" fmla="*/ 16 w 1321"/>
                      <a:gd name="T63" fmla="*/ 446 h 712"/>
                      <a:gd name="T64" fmla="*/ 51 w 1321"/>
                      <a:gd name="T65" fmla="*/ 370 h 712"/>
                      <a:gd name="T66" fmla="*/ 94 w 1321"/>
                      <a:gd name="T67" fmla="*/ 299 h 712"/>
                      <a:gd name="T68" fmla="*/ 147 w 1321"/>
                      <a:gd name="T69" fmla="*/ 235 h 712"/>
                      <a:gd name="T70" fmla="*/ 204 w 1321"/>
                      <a:gd name="T71" fmla="*/ 176 h 712"/>
                      <a:gd name="T72" fmla="*/ 270 w 1321"/>
                      <a:gd name="T73" fmla="*/ 125 h 712"/>
                      <a:gd name="T74" fmla="*/ 341 w 1321"/>
                      <a:gd name="T75" fmla="*/ 82 h 712"/>
                      <a:gd name="T76" fmla="*/ 415 w 1321"/>
                      <a:gd name="T77" fmla="*/ 47 h 712"/>
                      <a:gd name="T78" fmla="*/ 497 w 1321"/>
                      <a:gd name="T79" fmla="*/ 21 h 712"/>
                      <a:gd name="T80" fmla="*/ 581 w 1321"/>
                      <a:gd name="T81" fmla="*/ 6 h 712"/>
                      <a:gd name="T82" fmla="*/ 667 w 1321"/>
                      <a:gd name="T83" fmla="*/ 0 h 712"/>
                      <a:gd name="T84" fmla="*/ 667 w 1321"/>
                      <a:gd name="T85" fmla="*/ 0 h 712"/>
                      <a:gd name="T86" fmla="*/ 759 w 1321"/>
                      <a:gd name="T87" fmla="*/ 6 h 712"/>
                      <a:gd name="T88" fmla="*/ 847 w 1321"/>
                      <a:gd name="T89" fmla="*/ 23 h 712"/>
                      <a:gd name="T90" fmla="*/ 932 w 1321"/>
                      <a:gd name="T91" fmla="*/ 53 h 712"/>
                      <a:gd name="T92" fmla="*/ 1010 w 1321"/>
                      <a:gd name="T93" fmla="*/ 90 h 712"/>
                      <a:gd name="T94" fmla="*/ 1082 w 1321"/>
                      <a:gd name="T95" fmla="*/ 137 h 712"/>
                      <a:gd name="T96" fmla="*/ 1149 w 1321"/>
                      <a:gd name="T97" fmla="*/ 194 h 712"/>
                      <a:gd name="T98" fmla="*/ 1208 w 1321"/>
                      <a:gd name="T99" fmla="*/ 256 h 712"/>
                      <a:gd name="T100" fmla="*/ 1258 w 1321"/>
                      <a:gd name="T101" fmla="*/ 325 h 712"/>
                      <a:gd name="T102" fmla="*/ 1301 w 1321"/>
                      <a:gd name="T103" fmla="*/ 401 h 712"/>
                      <a:gd name="T104" fmla="*/ 1301 w 1321"/>
                      <a:gd name="T105" fmla="*/ 401 h 712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w 1321"/>
                      <a:gd name="T160" fmla="*/ 0 h 712"/>
                      <a:gd name="T161" fmla="*/ 1321 w 1321"/>
                      <a:gd name="T162" fmla="*/ 712 h 712"/>
                    </a:gdLst>
                    <a:ahLst/>
                    <a:cxnLst>
                      <a:cxn ang="T106">
                        <a:pos x="T0" y="T1"/>
                      </a:cxn>
                      <a:cxn ang="T107">
                        <a:pos x="T2" y="T3"/>
                      </a:cxn>
                      <a:cxn ang="T108">
                        <a:pos x="T4" y="T5"/>
                      </a:cxn>
                      <a:cxn ang="T109">
                        <a:pos x="T6" y="T7"/>
                      </a:cxn>
                      <a:cxn ang="T110">
                        <a:pos x="T8" y="T9"/>
                      </a:cxn>
                      <a:cxn ang="T111">
                        <a:pos x="T10" y="T11"/>
                      </a:cxn>
                      <a:cxn ang="T112">
                        <a:pos x="T12" y="T13"/>
                      </a:cxn>
                      <a:cxn ang="T113">
                        <a:pos x="T14" y="T15"/>
                      </a:cxn>
                      <a:cxn ang="T114">
                        <a:pos x="T16" y="T17"/>
                      </a:cxn>
                      <a:cxn ang="T115">
                        <a:pos x="T18" y="T19"/>
                      </a:cxn>
                      <a:cxn ang="T116">
                        <a:pos x="T20" y="T21"/>
                      </a:cxn>
                      <a:cxn ang="T117">
                        <a:pos x="T22" y="T23"/>
                      </a:cxn>
                      <a:cxn ang="T118">
                        <a:pos x="T24" y="T25"/>
                      </a:cxn>
                      <a:cxn ang="T119">
                        <a:pos x="T26" y="T27"/>
                      </a:cxn>
                      <a:cxn ang="T120">
                        <a:pos x="T28" y="T29"/>
                      </a:cxn>
                      <a:cxn ang="T121">
                        <a:pos x="T30" y="T31"/>
                      </a:cxn>
                      <a:cxn ang="T122">
                        <a:pos x="T32" y="T33"/>
                      </a:cxn>
                      <a:cxn ang="T123">
                        <a:pos x="T34" y="T35"/>
                      </a:cxn>
                      <a:cxn ang="T124">
                        <a:pos x="T36" y="T37"/>
                      </a:cxn>
                      <a:cxn ang="T125">
                        <a:pos x="T38" y="T39"/>
                      </a:cxn>
                      <a:cxn ang="T126">
                        <a:pos x="T40" y="T41"/>
                      </a:cxn>
                      <a:cxn ang="T127">
                        <a:pos x="T42" y="T43"/>
                      </a:cxn>
                      <a:cxn ang="T128">
                        <a:pos x="T44" y="T45"/>
                      </a:cxn>
                      <a:cxn ang="T129">
                        <a:pos x="T46" y="T47"/>
                      </a:cxn>
                      <a:cxn ang="T130">
                        <a:pos x="T48" y="T49"/>
                      </a:cxn>
                      <a:cxn ang="T131">
                        <a:pos x="T50" y="T51"/>
                      </a:cxn>
                      <a:cxn ang="T132">
                        <a:pos x="T52" y="T53"/>
                      </a:cxn>
                      <a:cxn ang="T133">
                        <a:pos x="T54" y="T55"/>
                      </a:cxn>
                      <a:cxn ang="T134">
                        <a:pos x="T56" y="T57"/>
                      </a:cxn>
                      <a:cxn ang="T135">
                        <a:pos x="T58" y="T59"/>
                      </a:cxn>
                      <a:cxn ang="T136">
                        <a:pos x="T60" y="T61"/>
                      </a:cxn>
                      <a:cxn ang="T137">
                        <a:pos x="T62" y="T63"/>
                      </a:cxn>
                      <a:cxn ang="T138">
                        <a:pos x="T64" y="T65"/>
                      </a:cxn>
                      <a:cxn ang="T139">
                        <a:pos x="T66" y="T67"/>
                      </a:cxn>
                      <a:cxn ang="T140">
                        <a:pos x="T68" y="T69"/>
                      </a:cxn>
                      <a:cxn ang="T141">
                        <a:pos x="T70" y="T71"/>
                      </a:cxn>
                      <a:cxn ang="T142">
                        <a:pos x="T72" y="T73"/>
                      </a:cxn>
                      <a:cxn ang="T143">
                        <a:pos x="T74" y="T75"/>
                      </a:cxn>
                      <a:cxn ang="T144">
                        <a:pos x="T76" y="T77"/>
                      </a:cxn>
                      <a:cxn ang="T145">
                        <a:pos x="T78" y="T79"/>
                      </a:cxn>
                      <a:cxn ang="T146">
                        <a:pos x="T80" y="T81"/>
                      </a:cxn>
                      <a:cxn ang="T147">
                        <a:pos x="T82" y="T83"/>
                      </a:cxn>
                      <a:cxn ang="T148">
                        <a:pos x="T84" y="T85"/>
                      </a:cxn>
                      <a:cxn ang="T149">
                        <a:pos x="T86" y="T87"/>
                      </a:cxn>
                      <a:cxn ang="T150">
                        <a:pos x="T88" y="T89"/>
                      </a:cxn>
                      <a:cxn ang="T151">
                        <a:pos x="T90" y="T91"/>
                      </a:cxn>
                      <a:cxn ang="T152">
                        <a:pos x="T92" y="T93"/>
                      </a:cxn>
                      <a:cxn ang="T153">
                        <a:pos x="T94" y="T95"/>
                      </a:cxn>
                      <a:cxn ang="T154">
                        <a:pos x="T96" y="T97"/>
                      </a:cxn>
                      <a:cxn ang="T155">
                        <a:pos x="T98" y="T99"/>
                      </a:cxn>
                      <a:cxn ang="T156">
                        <a:pos x="T100" y="T101"/>
                      </a:cxn>
                      <a:cxn ang="T157">
                        <a:pos x="T102" y="T103"/>
                      </a:cxn>
                      <a:cxn ang="T158">
                        <a:pos x="T104" y="T105"/>
                      </a:cxn>
                    </a:cxnLst>
                    <a:rect l="T159" t="T160" r="T161" b="T162"/>
                    <a:pathLst>
                      <a:path w="1321" h="712">
                        <a:moveTo>
                          <a:pt x="1301" y="401"/>
                        </a:moveTo>
                        <a:lnTo>
                          <a:pt x="1317" y="442"/>
                        </a:lnTo>
                        <a:lnTo>
                          <a:pt x="1321" y="481"/>
                        </a:lnTo>
                        <a:lnTo>
                          <a:pt x="1315" y="516"/>
                        </a:lnTo>
                        <a:lnTo>
                          <a:pt x="1298" y="550"/>
                        </a:lnTo>
                        <a:lnTo>
                          <a:pt x="1272" y="579"/>
                        </a:lnTo>
                        <a:lnTo>
                          <a:pt x="1239" y="604"/>
                        </a:lnTo>
                        <a:lnTo>
                          <a:pt x="1196" y="628"/>
                        </a:lnTo>
                        <a:lnTo>
                          <a:pt x="1147" y="649"/>
                        </a:lnTo>
                        <a:lnTo>
                          <a:pt x="1092" y="667"/>
                        </a:lnTo>
                        <a:lnTo>
                          <a:pt x="1031" y="683"/>
                        </a:lnTo>
                        <a:lnTo>
                          <a:pt x="967" y="694"/>
                        </a:lnTo>
                        <a:lnTo>
                          <a:pt x="896" y="704"/>
                        </a:lnTo>
                        <a:lnTo>
                          <a:pt x="824" y="710"/>
                        </a:lnTo>
                        <a:lnTo>
                          <a:pt x="795" y="712"/>
                        </a:lnTo>
                        <a:lnTo>
                          <a:pt x="476" y="712"/>
                        </a:lnTo>
                        <a:lnTo>
                          <a:pt x="472" y="712"/>
                        </a:lnTo>
                        <a:lnTo>
                          <a:pt x="409" y="708"/>
                        </a:lnTo>
                        <a:lnTo>
                          <a:pt x="348" y="704"/>
                        </a:lnTo>
                        <a:lnTo>
                          <a:pt x="290" y="696"/>
                        </a:lnTo>
                        <a:lnTo>
                          <a:pt x="235" y="689"/>
                        </a:lnTo>
                        <a:lnTo>
                          <a:pt x="186" y="677"/>
                        </a:lnTo>
                        <a:lnTo>
                          <a:pt x="141" y="663"/>
                        </a:lnTo>
                        <a:lnTo>
                          <a:pt x="102" y="648"/>
                        </a:lnTo>
                        <a:lnTo>
                          <a:pt x="67" y="630"/>
                        </a:lnTo>
                        <a:lnTo>
                          <a:pt x="39" y="608"/>
                        </a:lnTo>
                        <a:lnTo>
                          <a:pt x="18" y="583"/>
                        </a:lnTo>
                        <a:lnTo>
                          <a:pt x="6" y="554"/>
                        </a:lnTo>
                        <a:lnTo>
                          <a:pt x="0" y="524"/>
                        </a:lnTo>
                        <a:lnTo>
                          <a:pt x="0" y="520"/>
                        </a:lnTo>
                        <a:lnTo>
                          <a:pt x="4" y="487"/>
                        </a:lnTo>
                        <a:lnTo>
                          <a:pt x="16" y="446"/>
                        </a:lnTo>
                        <a:lnTo>
                          <a:pt x="51" y="370"/>
                        </a:lnTo>
                        <a:lnTo>
                          <a:pt x="94" y="299"/>
                        </a:lnTo>
                        <a:lnTo>
                          <a:pt x="147" y="235"/>
                        </a:lnTo>
                        <a:lnTo>
                          <a:pt x="204" y="176"/>
                        </a:lnTo>
                        <a:lnTo>
                          <a:pt x="270" y="125"/>
                        </a:lnTo>
                        <a:lnTo>
                          <a:pt x="341" y="82"/>
                        </a:lnTo>
                        <a:lnTo>
                          <a:pt x="415" y="47"/>
                        </a:lnTo>
                        <a:lnTo>
                          <a:pt x="497" y="21"/>
                        </a:lnTo>
                        <a:lnTo>
                          <a:pt x="581" y="6"/>
                        </a:lnTo>
                        <a:lnTo>
                          <a:pt x="667" y="0"/>
                        </a:lnTo>
                        <a:lnTo>
                          <a:pt x="759" y="6"/>
                        </a:lnTo>
                        <a:lnTo>
                          <a:pt x="847" y="23"/>
                        </a:lnTo>
                        <a:lnTo>
                          <a:pt x="932" y="53"/>
                        </a:lnTo>
                        <a:lnTo>
                          <a:pt x="1010" y="90"/>
                        </a:lnTo>
                        <a:lnTo>
                          <a:pt x="1082" y="137"/>
                        </a:lnTo>
                        <a:lnTo>
                          <a:pt x="1149" y="194"/>
                        </a:lnTo>
                        <a:lnTo>
                          <a:pt x="1208" y="256"/>
                        </a:lnTo>
                        <a:lnTo>
                          <a:pt x="1258" y="325"/>
                        </a:lnTo>
                        <a:lnTo>
                          <a:pt x="1301" y="40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chemeClr val="accent6">
                          <a:lumMod val="20000"/>
                          <a:lumOff val="80000"/>
                        </a:schemeClr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 w="0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</p:grpSp>
            <p:sp>
              <p:nvSpPr>
                <p:cNvPr id="22" name="Text Box 30"/>
                <p:cNvSpPr txBox="1">
                  <a:spLocks noChangeArrowheads="1"/>
                </p:cNvSpPr>
                <p:nvPr/>
              </p:nvSpPr>
              <p:spPr bwMode="gray">
                <a:xfrm>
                  <a:off x="2751" y="2025"/>
                  <a:ext cx="484" cy="29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ctr" eaLnBrk="0" hangingPunct="0">
                    <a:defRPr/>
                  </a:pPr>
                  <a:r>
                    <a:rPr lang="zh-CN" altLang="en-US" sz="2000" b="1" dirty="0" smtClean="0">
                      <a:latin typeface="宋体" pitchFamily="2" charset="-122"/>
                      <a:ea typeface="宋体" pitchFamily="2" charset="-122"/>
                    </a:rPr>
                    <a:t>成员</a:t>
                  </a:r>
                  <a:endParaRPr lang="en-US" altLang="zh-CN" sz="2000" b="1" dirty="0">
                    <a:latin typeface="宋体" pitchFamily="2" charset="-122"/>
                    <a:ea typeface="宋体" pitchFamily="2" charset="-122"/>
                  </a:endParaRPr>
                </a:p>
              </p:txBody>
            </p:sp>
          </p:grpSp>
          <p:sp>
            <p:nvSpPr>
              <p:cNvPr id="20" name="Oval 31"/>
              <p:cNvSpPr>
                <a:spLocks noChangeArrowheads="1"/>
              </p:cNvSpPr>
              <p:nvPr/>
            </p:nvSpPr>
            <p:spPr bwMode="gray">
              <a:xfrm>
                <a:off x="4272" y="3504"/>
                <a:ext cx="995" cy="276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zh-CN" altLang="en-US">
                  <a:ea typeface="宋体" charset="-122"/>
                </a:endParaRPr>
              </a:p>
            </p:txBody>
          </p:sp>
        </p:grpSp>
        <p:grpSp>
          <p:nvGrpSpPr>
            <p:cNvPr id="13" name="Group 26"/>
            <p:cNvGrpSpPr>
              <a:grpSpLocks/>
            </p:cNvGrpSpPr>
            <p:nvPr/>
          </p:nvGrpSpPr>
          <p:grpSpPr bwMode="auto">
            <a:xfrm>
              <a:off x="4574540" y="3695128"/>
              <a:ext cx="1524000" cy="1531938"/>
              <a:chOff x="2400" y="1488"/>
              <a:chExt cx="1152" cy="1152"/>
            </a:xfrm>
          </p:grpSpPr>
          <p:grpSp>
            <p:nvGrpSpPr>
              <p:cNvPr id="15" name="Group 27"/>
              <p:cNvGrpSpPr>
                <a:grpSpLocks/>
              </p:cNvGrpSpPr>
              <p:nvPr/>
            </p:nvGrpSpPr>
            <p:grpSpPr bwMode="auto">
              <a:xfrm>
                <a:off x="2400" y="1488"/>
                <a:ext cx="1152" cy="1152"/>
                <a:chOff x="2016" y="1920"/>
                <a:chExt cx="1680" cy="1680"/>
              </a:xfrm>
            </p:grpSpPr>
            <p:sp>
              <p:nvSpPr>
                <p:cNvPr id="17" name="Oval 28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10000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folHlink">
                        <a:gamma/>
                        <a:shade val="2431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18" name="Freeform 29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>
                    <a:gd name="T0" fmla="*/ 1301 w 1321"/>
                    <a:gd name="T1" fmla="*/ 401 h 712"/>
                    <a:gd name="T2" fmla="*/ 1317 w 1321"/>
                    <a:gd name="T3" fmla="*/ 442 h 712"/>
                    <a:gd name="T4" fmla="*/ 1321 w 1321"/>
                    <a:gd name="T5" fmla="*/ 481 h 712"/>
                    <a:gd name="T6" fmla="*/ 1315 w 1321"/>
                    <a:gd name="T7" fmla="*/ 516 h 712"/>
                    <a:gd name="T8" fmla="*/ 1298 w 1321"/>
                    <a:gd name="T9" fmla="*/ 550 h 712"/>
                    <a:gd name="T10" fmla="*/ 1272 w 1321"/>
                    <a:gd name="T11" fmla="*/ 579 h 712"/>
                    <a:gd name="T12" fmla="*/ 1239 w 1321"/>
                    <a:gd name="T13" fmla="*/ 604 h 712"/>
                    <a:gd name="T14" fmla="*/ 1196 w 1321"/>
                    <a:gd name="T15" fmla="*/ 628 h 712"/>
                    <a:gd name="T16" fmla="*/ 1147 w 1321"/>
                    <a:gd name="T17" fmla="*/ 649 h 712"/>
                    <a:gd name="T18" fmla="*/ 1092 w 1321"/>
                    <a:gd name="T19" fmla="*/ 667 h 712"/>
                    <a:gd name="T20" fmla="*/ 1031 w 1321"/>
                    <a:gd name="T21" fmla="*/ 683 h 712"/>
                    <a:gd name="T22" fmla="*/ 967 w 1321"/>
                    <a:gd name="T23" fmla="*/ 694 h 712"/>
                    <a:gd name="T24" fmla="*/ 896 w 1321"/>
                    <a:gd name="T25" fmla="*/ 704 h 712"/>
                    <a:gd name="T26" fmla="*/ 824 w 1321"/>
                    <a:gd name="T27" fmla="*/ 710 h 712"/>
                    <a:gd name="T28" fmla="*/ 795 w 1321"/>
                    <a:gd name="T29" fmla="*/ 712 h 712"/>
                    <a:gd name="T30" fmla="*/ 476 w 1321"/>
                    <a:gd name="T31" fmla="*/ 712 h 712"/>
                    <a:gd name="T32" fmla="*/ 472 w 1321"/>
                    <a:gd name="T33" fmla="*/ 712 h 712"/>
                    <a:gd name="T34" fmla="*/ 409 w 1321"/>
                    <a:gd name="T35" fmla="*/ 708 h 712"/>
                    <a:gd name="T36" fmla="*/ 348 w 1321"/>
                    <a:gd name="T37" fmla="*/ 704 h 712"/>
                    <a:gd name="T38" fmla="*/ 290 w 1321"/>
                    <a:gd name="T39" fmla="*/ 696 h 712"/>
                    <a:gd name="T40" fmla="*/ 235 w 1321"/>
                    <a:gd name="T41" fmla="*/ 689 h 712"/>
                    <a:gd name="T42" fmla="*/ 186 w 1321"/>
                    <a:gd name="T43" fmla="*/ 677 h 712"/>
                    <a:gd name="T44" fmla="*/ 141 w 1321"/>
                    <a:gd name="T45" fmla="*/ 663 h 712"/>
                    <a:gd name="T46" fmla="*/ 102 w 1321"/>
                    <a:gd name="T47" fmla="*/ 648 h 712"/>
                    <a:gd name="T48" fmla="*/ 67 w 1321"/>
                    <a:gd name="T49" fmla="*/ 630 h 712"/>
                    <a:gd name="T50" fmla="*/ 39 w 1321"/>
                    <a:gd name="T51" fmla="*/ 608 h 712"/>
                    <a:gd name="T52" fmla="*/ 18 w 1321"/>
                    <a:gd name="T53" fmla="*/ 583 h 712"/>
                    <a:gd name="T54" fmla="*/ 6 w 1321"/>
                    <a:gd name="T55" fmla="*/ 554 h 712"/>
                    <a:gd name="T56" fmla="*/ 0 w 1321"/>
                    <a:gd name="T57" fmla="*/ 524 h 712"/>
                    <a:gd name="T58" fmla="*/ 0 w 1321"/>
                    <a:gd name="T59" fmla="*/ 520 h 712"/>
                    <a:gd name="T60" fmla="*/ 4 w 1321"/>
                    <a:gd name="T61" fmla="*/ 487 h 712"/>
                    <a:gd name="T62" fmla="*/ 16 w 1321"/>
                    <a:gd name="T63" fmla="*/ 446 h 712"/>
                    <a:gd name="T64" fmla="*/ 51 w 1321"/>
                    <a:gd name="T65" fmla="*/ 370 h 712"/>
                    <a:gd name="T66" fmla="*/ 94 w 1321"/>
                    <a:gd name="T67" fmla="*/ 299 h 712"/>
                    <a:gd name="T68" fmla="*/ 147 w 1321"/>
                    <a:gd name="T69" fmla="*/ 235 h 712"/>
                    <a:gd name="T70" fmla="*/ 204 w 1321"/>
                    <a:gd name="T71" fmla="*/ 176 h 712"/>
                    <a:gd name="T72" fmla="*/ 270 w 1321"/>
                    <a:gd name="T73" fmla="*/ 125 h 712"/>
                    <a:gd name="T74" fmla="*/ 341 w 1321"/>
                    <a:gd name="T75" fmla="*/ 82 h 712"/>
                    <a:gd name="T76" fmla="*/ 415 w 1321"/>
                    <a:gd name="T77" fmla="*/ 47 h 712"/>
                    <a:gd name="T78" fmla="*/ 497 w 1321"/>
                    <a:gd name="T79" fmla="*/ 21 h 712"/>
                    <a:gd name="T80" fmla="*/ 581 w 1321"/>
                    <a:gd name="T81" fmla="*/ 6 h 712"/>
                    <a:gd name="T82" fmla="*/ 667 w 1321"/>
                    <a:gd name="T83" fmla="*/ 0 h 712"/>
                    <a:gd name="T84" fmla="*/ 667 w 1321"/>
                    <a:gd name="T85" fmla="*/ 0 h 712"/>
                    <a:gd name="T86" fmla="*/ 759 w 1321"/>
                    <a:gd name="T87" fmla="*/ 6 h 712"/>
                    <a:gd name="T88" fmla="*/ 847 w 1321"/>
                    <a:gd name="T89" fmla="*/ 23 h 712"/>
                    <a:gd name="T90" fmla="*/ 932 w 1321"/>
                    <a:gd name="T91" fmla="*/ 53 h 712"/>
                    <a:gd name="T92" fmla="*/ 1010 w 1321"/>
                    <a:gd name="T93" fmla="*/ 90 h 712"/>
                    <a:gd name="T94" fmla="*/ 1082 w 1321"/>
                    <a:gd name="T95" fmla="*/ 137 h 712"/>
                    <a:gd name="T96" fmla="*/ 1149 w 1321"/>
                    <a:gd name="T97" fmla="*/ 194 h 712"/>
                    <a:gd name="T98" fmla="*/ 1208 w 1321"/>
                    <a:gd name="T99" fmla="*/ 256 h 712"/>
                    <a:gd name="T100" fmla="*/ 1258 w 1321"/>
                    <a:gd name="T101" fmla="*/ 325 h 712"/>
                    <a:gd name="T102" fmla="*/ 1301 w 1321"/>
                    <a:gd name="T103" fmla="*/ 401 h 712"/>
                    <a:gd name="T104" fmla="*/ 1301 w 1321"/>
                    <a:gd name="T105" fmla="*/ 401 h 712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1321"/>
                    <a:gd name="T160" fmla="*/ 0 h 712"/>
                    <a:gd name="T161" fmla="*/ 1321 w 1321"/>
                    <a:gd name="T162" fmla="*/ 712 h 712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100000">
                      <a:schemeClr val="accent1">
                        <a:lumMod val="20000"/>
                        <a:lumOff val="80000"/>
                      </a:schemeClr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n w="0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</p:grpSp>
          <p:sp>
            <p:nvSpPr>
              <p:cNvPr id="16" name="Text Box 30"/>
              <p:cNvSpPr txBox="1">
                <a:spLocks noChangeArrowheads="1"/>
              </p:cNvSpPr>
              <p:nvPr/>
            </p:nvSpPr>
            <p:spPr bwMode="gray">
              <a:xfrm>
                <a:off x="2620" y="2025"/>
                <a:ext cx="662" cy="2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zh-CN" altLang="en-US" sz="2000" b="1" dirty="0" smtClean="0">
                    <a:latin typeface="宋体" pitchFamily="2" charset="-122"/>
                    <a:ea typeface="宋体" pitchFamily="2" charset="-122"/>
                  </a:rPr>
                  <a:t>采购员</a:t>
                </a:r>
                <a:endParaRPr lang="en-US" altLang="zh-CN" sz="2000" b="1" dirty="0">
                  <a:latin typeface="宋体" pitchFamily="2" charset="-122"/>
                  <a:ea typeface="宋体" pitchFamily="2" charset="-122"/>
                </a:endParaRPr>
              </a:p>
            </p:txBody>
          </p:sp>
        </p:grpSp>
      </p:grpSp>
      <p:sp>
        <p:nvSpPr>
          <p:cNvPr id="37" name="灯片编号占位符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6</a:t>
            </a:fld>
            <a:endParaRPr lang="zh-CN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ChangeArrowheads="1"/>
          </p:cNvSpPr>
          <p:nvPr/>
        </p:nvSpPr>
        <p:spPr bwMode="auto">
          <a:xfrm>
            <a:off x="180000" y="287319"/>
            <a:ext cx="510638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1pPr>
            <a:lvl2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2pPr>
            <a:lvl3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3pPr>
            <a:lvl4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4pPr>
            <a:lvl5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zh-CN" altLang="en-US" sz="3600" b="1" dirty="0" smtClean="0">
                <a:latin typeface="宋体" pitchFamily="2" charset="-122"/>
                <a:ea typeface="宋体" pitchFamily="2" charset="-122"/>
              </a:rPr>
              <a:t>二、角色功能权限</a:t>
            </a:r>
            <a:endParaRPr lang="en-US" altLang="zh-CN" sz="3600" b="1" dirty="0" smtClean="0">
              <a:latin typeface="宋体" pitchFamily="2" charset="-122"/>
              <a:ea typeface="宋体" pitchFamily="2" charset="-122"/>
            </a:endParaRPr>
          </a:p>
          <a:p>
            <a:pPr eaLnBrk="1" hangingPunct="1"/>
            <a:endParaRPr lang="en-US" altLang="zh-CN" sz="3600" b="1" dirty="0">
              <a:latin typeface="宋体" pitchFamily="2" charset="-122"/>
              <a:ea typeface="宋体" pitchFamily="2" charset="-122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0" y="1371593"/>
          <a:ext cx="9144000" cy="4843491"/>
        </p:xfrm>
        <a:graphic>
          <a:graphicData uri="http://schemas.openxmlformats.org/drawingml/2006/table">
            <a:tbl>
              <a:tblPr/>
              <a:tblGrid>
                <a:gridCol w="204662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7352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7461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7461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77461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309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latin typeface="Calibri"/>
                          <a:ea typeface="宋体"/>
                          <a:cs typeface="Times New Roman"/>
                        </a:rPr>
                        <a:t>功能</a:t>
                      </a:r>
                      <a:r>
                        <a:rPr lang="en-US" sz="2000" b="1" kern="100" dirty="0">
                          <a:latin typeface="Calibri"/>
                          <a:ea typeface="宋体"/>
                          <a:cs typeface="Times New Roman"/>
                        </a:rPr>
                        <a:t>/</a:t>
                      </a:r>
                      <a:r>
                        <a:rPr lang="zh-CN" sz="2000" b="1" kern="100" dirty="0">
                          <a:latin typeface="Calibri"/>
                          <a:ea typeface="宋体"/>
                          <a:cs typeface="Times New Roman"/>
                        </a:rPr>
                        <a:t>角色</a:t>
                      </a:r>
                      <a:endParaRPr lang="zh-CN" sz="20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latin typeface="宋体"/>
                          <a:ea typeface="宋体"/>
                          <a:cs typeface="Times New Roman"/>
                        </a:rPr>
                        <a:t>PI</a:t>
                      </a:r>
                      <a:endParaRPr lang="zh-CN" sz="20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>
                          <a:latin typeface="Calibri"/>
                          <a:ea typeface="宋体"/>
                          <a:cs typeface="Times New Roman"/>
                        </a:rPr>
                        <a:t>科秘</a:t>
                      </a:r>
                      <a:endParaRPr lang="zh-CN" sz="20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>
                          <a:latin typeface="Calibri"/>
                          <a:ea typeface="宋体"/>
                          <a:cs typeface="Times New Roman"/>
                        </a:rPr>
                        <a:t>采购员</a:t>
                      </a:r>
                      <a:endParaRPr lang="zh-CN" sz="20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latin typeface="Calibri"/>
                          <a:ea typeface="宋体"/>
                          <a:cs typeface="Times New Roman"/>
                        </a:rPr>
                        <a:t>成员</a:t>
                      </a:r>
                      <a:endParaRPr lang="zh-CN" sz="20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09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>
                          <a:latin typeface="Calibri"/>
                          <a:ea typeface="宋体"/>
                          <a:cs typeface="Times New Roman"/>
                        </a:rPr>
                        <a:t>搜索商品</a:t>
                      </a:r>
                      <a:endParaRPr lang="zh-CN" sz="20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latin typeface="宋体"/>
                          <a:ea typeface="宋体"/>
                          <a:cs typeface="Times New Roman"/>
                        </a:rPr>
                        <a:t>√</a:t>
                      </a:r>
                      <a:endParaRPr lang="zh-CN" sz="20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/>
                          <a:ea typeface="宋体"/>
                          <a:cs typeface="Times New Roman"/>
                        </a:rPr>
                        <a:t>√</a:t>
                      </a:r>
                      <a:endParaRPr lang="zh-CN" sz="20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/>
                          <a:ea typeface="宋体"/>
                          <a:cs typeface="Times New Roman"/>
                        </a:rPr>
                        <a:t>√</a:t>
                      </a:r>
                      <a:endParaRPr lang="zh-CN" sz="20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/>
                          <a:ea typeface="宋体"/>
                          <a:cs typeface="Times New Roman"/>
                        </a:rPr>
                        <a:t>√</a:t>
                      </a:r>
                      <a:endParaRPr lang="zh-CN" sz="20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309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latin typeface="Calibri"/>
                          <a:ea typeface="宋体"/>
                          <a:cs typeface="Times New Roman"/>
                        </a:rPr>
                        <a:t>加入购物车</a:t>
                      </a:r>
                      <a:endParaRPr lang="zh-CN" sz="20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latin typeface="宋体"/>
                          <a:ea typeface="宋体"/>
                          <a:cs typeface="Times New Roman"/>
                        </a:rPr>
                        <a:t>√</a:t>
                      </a:r>
                      <a:endParaRPr lang="zh-CN" sz="20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/>
                          <a:ea typeface="宋体"/>
                          <a:cs typeface="Times New Roman"/>
                        </a:rPr>
                        <a:t>√</a:t>
                      </a:r>
                      <a:endParaRPr lang="zh-CN" sz="20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/>
                          <a:ea typeface="宋体"/>
                          <a:cs typeface="Times New Roman"/>
                        </a:rPr>
                        <a:t>√</a:t>
                      </a:r>
                      <a:endParaRPr lang="zh-CN" sz="20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/>
                          <a:ea typeface="宋体"/>
                          <a:cs typeface="Times New Roman"/>
                        </a:rPr>
                        <a:t>√</a:t>
                      </a:r>
                      <a:endParaRPr lang="zh-CN" sz="20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09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latin typeface="Calibri"/>
                          <a:ea typeface="宋体"/>
                          <a:cs typeface="Times New Roman"/>
                        </a:rPr>
                        <a:t>提交订单</a:t>
                      </a:r>
                      <a:endParaRPr lang="zh-CN" sz="20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latin typeface="宋体"/>
                          <a:ea typeface="宋体"/>
                          <a:cs typeface="Times New Roman"/>
                        </a:rPr>
                        <a:t>√</a:t>
                      </a:r>
                      <a:endParaRPr lang="zh-CN" sz="20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latin typeface="宋体"/>
                          <a:ea typeface="宋体"/>
                          <a:cs typeface="Times New Roman"/>
                        </a:rPr>
                        <a:t>√</a:t>
                      </a:r>
                      <a:endParaRPr lang="zh-CN" sz="20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/>
                          <a:ea typeface="宋体"/>
                          <a:cs typeface="Times New Roman"/>
                        </a:rPr>
                        <a:t>√</a:t>
                      </a:r>
                      <a:endParaRPr lang="zh-CN" sz="20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20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309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>
                          <a:latin typeface="Calibri"/>
                          <a:ea typeface="宋体"/>
                          <a:cs typeface="Times New Roman"/>
                        </a:rPr>
                        <a:t>全部订单</a:t>
                      </a:r>
                      <a:endParaRPr lang="zh-CN" sz="20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latin typeface="宋体"/>
                          <a:ea typeface="宋体"/>
                          <a:cs typeface="Times New Roman"/>
                        </a:rPr>
                        <a:t>√</a:t>
                      </a:r>
                      <a:endParaRPr lang="zh-CN" sz="20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latin typeface="宋体"/>
                          <a:ea typeface="宋体"/>
                          <a:cs typeface="Times New Roman"/>
                        </a:rPr>
                        <a:t>√</a:t>
                      </a:r>
                      <a:endParaRPr lang="zh-CN" sz="20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>
                          <a:latin typeface="Calibri"/>
                          <a:ea typeface="宋体"/>
                          <a:cs typeface="Times New Roman"/>
                        </a:rPr>
                        <a:t>个人订单</a:t>
                      </a:r>
                      <a:endParaRPr lang="zh-CN" sz="20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>
                          <a:latin typeface="Calibri"/>
                          <a:ea typeface="宋体"/>
                          <a:cs typeface="Times New Roman"/>
                        </a:rPr>
                        <a:t>个人订单</a:t>
                      </a:r>
                      <a:endParaRPr lang="zh-CN" sz="20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309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>
                          <a:latin typeface="Calibri"/>
                          <a:ea typeface="宋体"/>
                          <a:cs typeface="Times New Roman"/>
                        </a:rPr>
                        <a:t>结账管理</a:t>
                      </a:r>
                      <a:endParaRPr lang="zh-CN" sz="20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latin typeface="宋体"/>
                          <a:ea typeface="宋体"/>
                          <a:cs typeface="Times New Roman"/>
                        </a:rPr>
                        <a:t>√</a:t>
                      </a:r>
                      <a:endParaRPr lang="zh-CN" sz="20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/>
                          <a:ea typeface="宋体"/>
                          <a:cs typeface="Times New Roman"/>
                        </a:rPr>
                        <a:t>√</a:t>
                      </a:r>
                      <a:endParaRPr lang="zh-CN" sz="20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20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20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474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latin typeface="Calibri"/>
                          <a:ea typeface="宋体"/>
                          <a:cs typeface="Times New Roman"/>
                        </a:rPr>
                        <a:t>课题经费管理</a:t>
                      </a:r>
                      <a:endParaRPr lang="zh-CN" sz="20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latin typeface="宋体"/>
                          <a:ea typeface="宋体"/>
                          <a:cs typeface="Times New Roman"/>
                        </a:rPr>
                        <a:t>√</a:t>
                      </a:r>
                      <a:endParaRPr lang="zh-CN" sz="20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/>
                          <a:ea typeface="宋体"/>
                          <a:cs typeface="Times New Roman"/>
                        </a:rPr>
                        <a:t>√</a:t>
                      </a:r>
                      <a:endParaRPr lang="zh-CN" sz="20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20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20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683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latin typeface="Calibri"/>
                          <a:ea typeface="宋体"/>
                          <a:cs typeface="Times New Roman"/>
                        </a:rPr>
                        <a:t>申请加入课题组</a:t>
                      </a:r>
                      <a:endParaRPr lang="zh-CN" sz="20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latin typeface="宋体"/>
                          <a:ea typeface="宋体"/>
                          <a:cs typeface="Times New Roman"/>
                        </a:rPr>
                        <a:t>√</a:t>
                      </a:r>
                      <a:endParaRPr lang="zh-CN" sz="20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latin typeface="宋体"/>
                          <a:ea typeface="宋体"/>
                          <a:cs typeface="Times New Roman"/>
                        </a:rPr>
                        <a:t>√</a:t>
                      </a:r>
                      <a:endParaRPr lang="zh-CN" sz="20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/>
                          <a:ea typeface="宋体"/>
                          <a:cs typeface="Times New Roman"/>
                        </a:rPr>
                        <a:t>√</a:t>
                      </a:r>
                      <a:endParaRPr lang="zh-CN" sz="20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latin typeface="宋体"/>
                          <a:ea typeface="宋体"/>
                          <a:cs typeface="Times New Roman"/>
                        </a:rPr>
                        <a:t>√</a:t>
                      </a:r>
                      <a:endParaRPr lang="zh-CN" sz="20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474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latin typeface="Calibri"/>
                          <a:ea typeface="宋体"/>
                          <a:cs typeface="Times New Roman"/>
                        </a:rPr>
                        <a:t>成员管理</a:t>
                      </a:r>
                      <a:endParaRPr lang="zh-CN" sz="20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/>
                          <a:ea typeface="宋体"/>
                          <a:cs typeface="Times New Roman"/>
                        </a:rPr>
                        <a:t>√</a:t>
                      </a:r>
                      <a:endParaRPr lang="zh-CN" sz="20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20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20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20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474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>
                          <a:latin typeface="Calibri"/>
                          <a:ea typeface="宋体"/>
                          <a:cs typeface="Times New Roman"/>
                        </a:rPr>
                        <a:t>个人信息</a:t>
                      </a:r>
                      <a:endParaRPr lang="zh-CN" sz="20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/>
                          <a:ea typeface="宋体"/>
                          <a:cs typeface="Times New Roman"/>
                        </a:rPr>
                        <a:t>√</a:t>
                      </a:r>
                      <a:endParaRPr lang="zh-CN" sz="20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/>
                          <a:ea typeface="宋体"/>
                          <a:cs typeface="Times New Roman"/>
                        </a:rPr>
                        <a:t>√</a:t>
                      </a:r>
                      <a:endParaRPr lang="zh-CN" sz="20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latin typeface="宋体"/>
                          <a:ea typeface="宋体"/>
                          <a:cs typeface="Times New Roman"/>
                        </a:rPr>
                        <a:t>√</a:t>
                      </a:r>
                      <a:endParaRPr lang="zh-CN" sz="20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/>
                          <a:ea typeface="宋体"/>
                          <a:cs typeface="Times New Roman"/>
                        </a:rPr>
                        <a:t>√</a:t>
                      </a:r>
                      <a:endParaRPr lang="zh-CN" sz="20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474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latin typeface="Calibri"/>
                          <a:ea typeface="宋体"/>
                          <a:cs typeface="Times New Roman"/>
                        </a:rPr>
                        <a:t>收货地址</a:t>
                      </a:r>
                      <a:endParaRPr lang="zh-CN" sz="20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latin typeface="宋体"/>
                          <a:ea typeface="宋体"/>
                          <a:cs typeface="Times New Roman"/>
                        </a:rPr>
                        <a:t>√</a:t>
                      </a:r>
                      <a:endParaRPr lang="zh-CN" sz="20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>
                          <a:latin typeface="宋体"/>
                          <a:ea typeface="宋体"/>
                          <a:cs typeface="Times New Roman"/>
                        </a:rPr>
                        <a:t>√</a:t>
                      </a:r>
                      <a:endParaRPr lang="zh-CN" sz="200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latin typeface="宋体"/>
                          <a:ea typeface="宋体"/>
                          <a:cs typeface="Times New Roman"/>
                        </a:rPr>
                        <a:t>√</a:t>
                      </a:r>
                      <a:endParaRPr lang="zh-CN" sz="20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latin typeface="宋体"/>
                          <a:ea typeface="宋体"/>
                          <a:cs typeface="Times New Roman"/>
                        </a:rPr>
                        <a:t>√</a:t>
                      </a:r>
                      <a:endParaRPr lang="zh-CN" sz="200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 anchorCtr="1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7</a:t>
            </a:fld>
            <a:endParaRPr lang="zh-CN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4422"/>
            <a:ext cx="9131708" cy="2876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12"/>
          <p:cNvSpPr>
            <a:spLocks noChangeArrowheads="1"/>
          </p:cNvSpPr>
          <p:nvPr/>
        </p:nvSpPr>
        <p:spPr bwMode="auto">
          <a:xfrm>
            <a:off x="180000" y="287319"/>
            <a:ext cx="510638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1pPr>
            <a:lvl2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2pPr>
            <a:lvl3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3pPr>
            <a:lvl4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4pPr>
            <a:lvl5pPr algn="l">
              <a:lnSpc>
                <a:spcPct val="90000"/>
              </a:lnSpc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148E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zh-CN" altLang="en-US" sz="3600" b="1" dirty="0" smtClean="0">
                <a:latin typeface="宋体" pitchFamily="2" charset="-122"/>
                <a:ea typeface="宋体" pitchFamily="2" charset="-122"/>
              </a:rPr>
              <a:t>三、帐号信息初始化</a:t>
            </a:r>
            <a:endParaRPr lang="en-US" altLang="zh-CN" sz="3600" b="1" dirty="0" smtClean="0">
              <a:latin typeface="宋体" pitchFamily="2" charset="-122"/>
              <a:ea typeface="宋体" pitchFamily="2" charset="-122"/>
            </a:endParaRPr>
          </a:p>
          <a:p>
            <a:endParaRPr lang="en-US" altLang="zh-CN" sz="3600" b="1" dirty="0" smtClean="0">
              <a:latin typeface="宋体" pitchFamily="2" charset="-122"/>
              <a:ea typeface="宋体" pitchFamily="2" charset="-122"/>
            </a:endParaRPr>
          </a:p>
          <a:p>
            <a:pPr eaLnBrk="1" hangingPunct="1"/>
            <a:endParaRPr lang="en-US" altLang="zh-CN" sz="3600" b="1" dirty="0"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13946"/>
            <a:ext cx="9144000" cy="414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8</a:t>
            </a:fld>
            <a:endParaRPr lang="zh-CN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z="1800" smtClean="0"/>
              <a:pPr/>
              <a:t>9</a:t>
            </a:fld>
            <a:endParaRPr lang="zh-CN" altLang="en-US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285728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宋体" pitchFamily="2" charset="-122"/>
                <a:ea typeface="宋体" pitchFamily="2" charset="-122"/>
              </a:rPr>
              <a:t>3.1 </a:t>
            </a:r>
            <a:r>
              <a:rPr lang="zh-CN" altLang="en-US" sz="2800" b="1" dirty="0" smtClean="0">
                <a:latin typeface="宋体" pitchFamily="2" charset="-122"/>
                <a:ea typeface="宋体" pitchFamily="2" charset="-122"/>
              </a:rPr>
              <a:t>课题经费管理</a:t>
            </a:r>
            <a:endParaRPr lang="en-US" altLang="zh-CN" sz="2800" b="1" dirty="0" smtClean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857232"/>
            <a:ext cx="9144000" cy="16677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400" b="1" dirty="0" smtClean="0">
                <a:latin typeface="宋体" pitchFamily="2" charset="-122"/>
                <a:ea typeface="宋体" pitchFamily="2" charset="-122"/>
              </a:rPr>
              <a:t>平台与财务系统实现对接，直接读取</a:t>
            </a:r>
            <a:r>
              <a:rPr lang="en-US" altLang="zh-CN" sz="2400" b="1" dirty="0" smtClean="0">
                <a:latin typeface="宋体" pitchFamily="2" charset="-122"/>
                <a:ea typeface="宋体" pitchFamily="2" charset="-122"/>
              </a:rPr>
              <a:t>PI</a:t>
            </a:r>
            <a:r>
              <a:rPr lang="zh-CN" altLang="en-US" sz="2400" b="1" dirty="0" smtClean="0">
                <a:latin typeface="宋体" pitchFamily="2" charset="-122"/>
                <a:ea typeface="宋体" pitchFamily="2" charset="-122"/>
              </a:rPr>
              <a:t>项目经费信息。</a:t>
            </a:r>
            <a:r>
              <a:rPr lang="en-US" altLang="zh-CN" sz="2400" b="1" dirty="0" smtClean="0">
                <a:latin typeface="宋体" pitchFamily="2" charset="-122"/>
                <a:ea typeface="宋体" pitchFamily="2" charset="-122"/>
              </a:rPr>
              <a:t> PI</a:t>
            </a:r>
            <a:r>
              <a:rPr lang="zh-CN" altLang="en-US" sz="2400" b="1" dirty="0" smtClean="0">
                <a:latin typeface="宋体" pitchFamily="2" charset="-122"/>
                <a:ea typeface="宋体" pitchFamily="2" charset="-122"/>
              </a:rPr>
              <a:t>可以设置每张经费卡是否“可用”，同时还可以给每张卡进行授权。</a:t>
            </a:r>
            <a:endParaRPr lang="zh-CN" altLang="en-US" sz="2400" dirty="0" smtClean="0"/>
          </a:p>
          <a:p>
            <a:pPr>
              <a:lnSpc>
                <a:spcPct val="150000"/>
              </a:lnSpc>
            </a:pPr>
            <a:endParaRPr lang="en-US" altLang="zh-CN" sz="2400" b="1" dirty="0" smtClean="0"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14554"/>
            <a:ext cx="9144000" cy="4229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1035</TotalTime>
  <Words>1351</Words>
  <Application>Microsoft Office PowerPoint</Application>
  <PresentationFormat>全屏显示(4:3)</PresentationFormat>
  <Paragraphs>159</Paragraphs>
  <Slides>32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33" baseType="lpstr">
      <vt:lpstr>Office 主题</vt:lpstr>
      <vt:lpstr>厦门大学 试剂耗材询购平台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6.5 代付功能 </vt:lpstr>
      <vt:lpstr>3.填写代付课题组名称例：如青年提升计划使用0070-L01001或Z03101填写RG01493-谢莉萍 4.选择好代付明细内容 “已确认，立即申请”即可。</vt:lpstr>
      <vt:lpstr>幻灯片 28</vt:lpstr>
      <vt:lpstr>幻灯片 29</vt:lpstr>
      <vt:lpstr>幻灯片 30</vt:lpstr>
      <vt:lpstr>幻灯片 31</vt:lpstr>
      <vt:lpstr>幻灯片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厦门大学 试剂材料询购平台</dc:title>
  <dc:creator>zhuoyinan</dc:creator>
  <cp:lastModifiedBy>陈珊珊</cp:lastModifiedBy>
  <cp:revision>99</cp:revision>
  <dcterms:created xsi:type="dcterms:W3CDTF">2019-10-22T02:23:06Z</dcterms:created>
  <dcterms:modified xsi:type="dcterms:W3CDTF">2021-11-01T08:25:41Z</dcterms:modified>
</cp:coreProperties>
</file>