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98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 varScale="1">
        <p:scale>
          <a:sx n="114" d="100"/>
          <a:sy n="114" d="100"/>
        </p:scale>
        <p:origin x="156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BBC54-F32D-4F99-9A06-41F30A907F09}" type="datetimeFigureOut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3C321-5262-4167-A46F-159ADE0964C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07376-1293-4872-9CA8-BDACBAFB4418}" type="datetimeFigureOut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B45026-0BA1-4F1F-8BC3-AFE04691315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E1637-0CAF-45CA-9C1C-6011061383C6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098F-82FB-45F4-8C5A-9E7998196B4C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AFC9-3DE3-4DA7-8EA5-6946CBFFBF4E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C01F-ADF5-4A26-8276-516AE525A81E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F8FB4-EFAA-411C-9DCF-4D1DAA161096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FAE3-2E30-42E9-9AEC-B3D8C51E7ED6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36B59-4E4E-4386-93C8-6D275D560F5F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5126F-22A3-46ED-9429-4EE70ECBAD14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71AF9-9CD9-40BB-81EC-797EB10AAE67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F8617-BA29-40A5-851C-5251103B4F8E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553ED-A693-4BCF-9801-0549447BF809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D798F-51BA-49C2-BDD4-FF56C7CB948E}" type="datetime1">
              <a:rPr lang="zh-CN" altLang="en-US" smtClean="0"/>
              <a:pPr/>
              <a:t>2020-10-26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:a16="http://schemas.microsoft.com/office/drawing/2014/main" id="{D7C92685-237F-416C-B30E-47AD34AFED59}"/>
              </a:ext>
            </a:extLst>
          </p:cNvPr>
          <p:cNvSpPr/>
          <p:nvPr/>
        </p:nvSpPr>
        <p:spPr>
          <a:xfrm>
            <a:off x="2798171" y="260648"/>
            <a:ext cx="3384375" cy="447675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采资一体化平台：发起“我的采购项目”申请</a:t>
            </a:r>
            <a:endParaRPr lang="zh-CN" sz="1050" b="1" kern="100" dirty="0"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6" name="连接符: 肘形 15">
            <a:extLst>
              <a:ext uri="{FF2B5EF4-FFF2-40B4-BE49-F238E27FC236}">
                <a16:creationId xmlns:a16="http://schemas.microsoft.com/office/drawing/2014/main" id="{FFA7C393-2876-47A7-ACBC-C071C421A25F}"/>
              </a:ext>
            </a:extLst>
          </p:cNvPr>
          <p:cNvCxnSpPr>
            <a:cxnSpLocks/>
            <a:stCxn id="6" idx="2"/>
            <a:endCxn id="17" idx="0"/>
          </p:cNvCxnSpPr>
          <p:nvPr/>
        </p:nvCxnSpPr>
        <p:spPr>
          <a:xfrm rot="5400000">
            <a:off x="3462254" y="-63834"/>
            <a:ext cx="255948" cy="1800263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1F4E89B2-9077-47D9-B94D-50DECDE5C2D9}"/>
              </a:ext>
            </a:extLst>
          </p:cNvPr>
          <p:cNvSpPr/>
          <p:nvPr/>
        </p:nvSpPr>
        <p:spPr>
          <a:xfrm>
            <a:off x="2113833" y="964271"/>
            <a:ext cx="1152525" cy="35881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sz="1050" b="1" kern="100" dirty="0">
                <a:solidFill>
                  <a:srgbClr val="000000"/>
                </a:solidFill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自行采购</a:t>
            </a:r>
            <a:endParaRPr lang="en-US" altLang="zh-CN" sz="1050" b="1" kern="100" dirty="0">
              <a:solidFill>
                <a:srgbClr val="000000"/>
              </a:solidFill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" name="矩形: 圆角 21">
            <a:extLst>
              <a:ext uri="{FF2B5EF4-FFF2-40B4-BE49-F238E27FC236}">
                <a16:creationId xmlns:a16="http://schemas.microsoft.com/office/drawing/2014/main" id="{58B0B474-C468-48F1-8963-317428B65A92}"/>
              </a:ext>
            </a:extLst>
          </p:cNvPr>
          <p:cNvSpPr/>
          <p:nvPr/>
        </p:nvSpPr>
        <p:spPr>
          <a:xfrm>
            <a:off x="7527235" y="968171"/>
            <a:ext cx="1155600" cy="35881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集中</a:t>
            </a:r>
            <a:r>
              <a:rPr lang="zh-CN" sz="1050" b="1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采购</a:t>
            </a:r>
            <a:r>
              <a:rPr lang="zh-CN" altLang="en-US" sz="1050" b="1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（自购范围之外）</a:t>
            </a:r>
            <a:endParaRPr lang="zh-CN" sz="1050" b="1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3" name="连接符: 肘形 22">
            <a:extLst>
              <a:ext uri="{FF2B5EF4-FFF2-40B4-BE49-F238E27FC236}">
                <a16:creationId xmlns:a16="http://schemas.microsoft.com/office/drawing/2014/main" id="{D93BA56B-EDCF-4D83-B261-6D6C9F8B04BB}"/>
              </a:ext>
            </a:extLst>
          </p:cNvPr>
          <p:cNvCxnSpPr>
            <a:cxnSpLocks/>
            <a:stCxn id="6" idx="2"/>
            <a:endCxn id="22" idx="0"/>
          </p:cNvCxnSpPr>
          <p:nvPr/>
        </p:nvCxnSpPr>
        <p:spPr>
          <a:xfrm rot="16200000" flipH="1">
            <a:off x="6167773" y="-969091"/>
            <a:ext cx="259848" cy="361467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连接符: 肘形 35">
            <a:extLst>
              <a:ext uri="{FF2B5EF4-FFF2-40B4-BE49-F238E27FC236}">
                <a16:creationId xmlns:a16="http://schemas.microsoft.com/office/drawing/2014/main" id="{9EF1203B-19D4-4B31-BDDB-7C708DD589A4}"/>
              </a:ext>
            </a:extLst>
          </p:cNvPr>
          <p:cNvCxnSpPr>
            <a:cxnSpLocks/>
            <a:stCxn id="17" idx="2"/>
            <a:endCxn id="37" idx="0"/>
          </p:cNvCxnSpPr>
          <p:nvPr/>
        </p:nvCxnSpPr>
        <p:spPr>
          <a:xfrm rot="5400000">
            <a:off x="1514866" y="365723"/>
            <a:ext cx="217868" cy="2132593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: 圆角 36">
            <a:extLst>
              <a:ext uri="{FF2B5EF4-FFF2-40B4-BE49-F238E27FC236}">
                <a16:creationId xmlns:a16="http://schemas.microsoft.com/office/drawing/2014/main" id="{8FD19AE7-C84D-4BEF-AF02-DAFEE0BD6FAA}"/>
              </a:ext>
            </a:extLst>
          </p:cNvPr>
          <p:cNvSpPr/>
          <p:nvPr/>
        </p:nvSpPr>
        <p:spPr>
          <a:xfrm>
            <a:off x="107503" y="1540953"/>
            <a:ext cx="900000" cy="35881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设备</a:t>
            </a:r>
            <a:endParaRPr lang="zh-CN" sz="1050" b="1" kern="100" dirty="0"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39" name="连接符: 肘形 38">
            <a:extLst>
              <a:ext uri="{FF2B5EF4-FFF2-40B4-BE49-F238E27FC236}">
                <a16:creationId xmlns:a16="http://schemas.microsoft.com/office/drawing/2014/main" id="{27023B5E-C709-4AAB-BC59-CB6BC63FD570}"/>
              </a:ext>
            </a:extLst>
          </p:cNvPr>
          <p:cNvCxnSpPr>
            <a:cxnSpLocks/>
            <a:stCxn id="17" idx="2"/>
            <a:endCxn id="128" idx="0"/>
          </p:cNvCxnSpPr>
          <p:nvPr/>
        </p:nvCxnSpPr>
        <p:spPr>
          <a:xfrm rot="16200000" flipH="1">
            <a:off x="3504059" y="509121"/>
            <a:ext cx="235735" cy="1863661"/>
          </a:xfrm>
          <a:prstGeom prst="bentConnector3">
            <a:avLst>
              <a:gd name="adj1" fmla="val 4623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: 圆角 43">
            <a:extLst>
              <a:ext uri="{FF2B5EF4-FFF2-40B4-BE49-F238E27FC236}">
                <a16:creationId xmlns:a16="http://schemas.microsoft.com/office/drawing/2014/main" id="{0699D14C-7A55-4306-ACFF-F8D1D7B60244}"/>
              </a:ext>
            </a:extLst>
          </p:cNvPr>
          <p:cNvSpPr/>
          <p:nvPr/>
        </p:nvSpPr>
        <p:spPr>
          <a:xfrm>
            <a:off x="1387880" y="1540952"/>
            <a:ext cx="900000" cy="360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服务</a:t>
            </a:r>
            <a:endParaRPr lang="zh-CN" sz="1050" b="1" kern="100" dirty="0"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5" name="连接符: 肘形 44">
            <a:extLst>
              <a:ext uri="{FF2B5EF4-FFF2-40B4-BE49-F238E27FC236}">
                <a16:creationId xmlns:a16="http://schemas.microsoft.com/office/drawing/2014/main" id="{B698C5C4-4632-4CA5-97B7-0D8A3C111806}"/>
              </a:ext>
            </a:extLst>
          </p:cNvPr>
          <p:cNvCxnSpPr>
            <a:cxnSpLocks/>
            <a:stCxn id="17" idx="2"/>
            <a:endCxn id="44" idx="0"/>
          </p:cNvCxnSpPr>
          <p:nvPr/>
        </p:nvCxnSpPr>
        <p:spPr>
          <a:xfrm rot="5400000">
            <a:off x="2155055" y="1005910"/>
            <a:ext cx="217867" cy="85221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连接符: 肘形 77">
            <a:extLst>
              <a:ext uri="{FF2B5EF4-FFF2-40B4-BE49-F238E27FC236}">
                <a16:creationId xmlns:a16="http://schemas.microsoft.com/office/drawing/2014/main" id="{36E65D05-E3AD-46B1-B4A9-0C4C8E7A4EB9}"/>
              </a:ext>
            </a:extLst>
          </p:cNvPr>
          <p:cNvCxnSpPr>
            <a:cxnSpLocks/>
            <a:stCxn id="128" idx="2"/>
            <a:endCxn id="79" idx="0"/>
          </p:cNvCxnSpPr>
          <p:nvPr/>
        </p:nvCxnSpPr>
        <p:spPr>
          <a:xfrm rot="16200000" flipH="1">
            <a:off x="5292842" y="1178549"/>
            <a:ext cx="182047" cy="166021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: 圆角 78">
            <a:extLst>
              <a:ext uri="{FF2B5EF4-FFF2-40B4-BE49-F238E27FC236}">
                <a16:creationId xmlns:a16="http://schemas.microsoft.com/office/drawing/2014/main" id="{CE4936C3-1443-416A-A436-36AFD1E76775}"/>
              </a:ext>
            </a:extLst>
          </p:cNvPr>
          <p:cNvSpPr/>
          <p:nvPr/>
        </p:nvSpPr>
        <p:spPr>
          <a:xfrm>
            <a:off x="5522719" y="2099681"/>
            <a:ext cx="1382507" cy="37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除易制毒</a:t>
            </a:r>
            <a:r>
              <a:rPr lang="zh-CN" altLang="en-US" sz="1050" b="1" kern="100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品类</a:t>
            </a:r>
            <a:r>
              <a:rPr lang="zh-CN" altLang="en-US" sz="1050" b="1" kern="100" dirty="0">
                <a:solidFill>
                  <a:srgbClr val="000000"/>
                </a:solidFill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外的常规试剂耗材</a:t>
            </a:r>
            <a:endParaRPr lang="zh-CN" sz="1050" b="1" kern="100" dirty="0"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0" name="矩形: 圆角 79">
            <a:extLst>
              <a:ext uri="{FF2B5EF4-FFF2-40B4-BE49-F238E27FC236}">
                <a16:creationId xmlns:a16="http://schemas.microsoft.com/office/drawing/2014/main" id="{292BED0A-AA7B-43DD-8158-EF32705A7C54}"/>
              </a:ext>
            </a:extLst>
          </p:cNvPr>
          <p:cNvSpPr/>
          <p:nvPr/>
        </p:nvSpPr>
        <p:spPr>
          <a:xfrm>
            <a:off x="2326026" y="2092381"/>
            <a:ext cx="1217339" cy="37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chemeClr val="tx1"/>
                </a:solidFill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动物、非试剂耗材</a:t>
            </a:r>
            <a:endParaRPr lang="zh-CN" sz="1050" b="1" kern="100" dirty="0">
              <a:solidFill>
                <a:schemeClr val="tx1"/>
              </a:solidFill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81" name="连接符: 肘形 80">
            <a:extLst>
              <a:ext uri="{FF2B5EF4-FFF2-40B4-BE49-F238E27FC236}">
                <a16:creationId xmlns:a16="http://schemas.microsoft.com/office/drawing/2014/main" id="{0FEC16FC-5752-4ADE-B39D-237FE60F8151}"/>
              </a:ext>
            </a:extLst>
          </p:cNvPr>
          <p:cNvCxnSpPr>
            <a:cxnSpLocks/>
            <a:stCxn id="128" idx="2"/>
            <a:endCxn id="80" idx="0"/>
          </p:cNvCxnSpPr>
          <p:nvPr/>
        </p:nvCxnSpPr>
        <p:spPr>
          <a:xfrm rot="5400000">
            <a:off x="3656854" y="1195477"/>
            <a:ext cx="174747" cy="161906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: 圆角 101">
            <a:extLst>
              <a:ext uri="{FF2B5EF4-FFF2-40B4-BE49-F238E27FC236}">
                <a16:creationId xmlns:a16="http://schemas.microsoft.com/office/drawing/2014/main" id="{DA790423-5917-4FB5-986A-EF878664F018}"/>
              </a:ext>
            </a:extLst>
          </p:cNvPr>
          <p:cNvSpPr/>
          <p:nvPr/>
        </p:nvSpPr>
        <p:spPr>
          <a:xfrm>
            <a:off x="526380" y="2269101"/>
            <a:ext cx="1251754" cy="37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平台：“</a:t>
            </a:r>
            <a:r>
              <a:rPr lang="zh-CN" altLang="en-US" sz="1050" b="1" kern="100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自购备案”</a:t>
            </a:r>
            <a:endParaRPr lang="zh-CN" altLang="zh-CN" sz="1050" b="1" kern="100" dirty="0">
              <a:solidFill>
                <a:schemeClr val="tx1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03" name="连接符: 肘形 102">
            <a:extLst>
              <a:ext uri="{FF2B5EF4-FFF2-40B4-BE49-F238E27FC236}">
                <a16:creationId xmlns:a16="http://schemas.microsoft.com/office/drawing/2014/main" id="{091796C2-AEBB-482E-879E-B6A63A66BB21}"/>
              </a:ext>
            </a:extLst>
          </p:cNvPr>
          <p:cNvCxnSpPr>
            <a:cxnSpLocks/>
            <a:stCxn id="37" idx="2"/>
            <a:endCxn id="102" idx="0"/>
          </p:cNvCxnSpPr>
          <p:nvPr/>
        </p:nvCxnSpPr>
        <p:spPr>
          <a:xfrm rot="16200000" flipH="1">
            <a:off x="670213" y="1787057"/>
            <a:ext cx="369334" cy="594754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连接符: 肘形 103">
            <a:extLst>
              <a:ext uri="{FF2B5EF4-FFF2-40B4-BE49-F238E27FC236}">
                <a16:creationId xmlns:a16="http://schemas.microsoft.com/office/drawing/2014/main" id="{48272023-739B-493D-8A44-3E8AC4AC130D}"/>
              </a:ext>
            </a:extLst>
          </p:cNvPr>
          <p:cNvCxnSpPr>
            <a:cxnSpLocks/>
            <a:stCxn id="44" idx="2"/>
            <a:endCxn id="102" idx="0"/>
          </p:cNvCxnSpPr>
          <p:nvPr/>
        </p:nvCxnSpPr>
        <p:spPr>
          <a:xfrm rot="5400000">
            <a:off x="1310995" y="1742215"/>
            <a:ext cx="368149" cy="685623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矩形: 圆角 155">
            <a:extLst>
              <a:ext uri="{FF2B5EF4-FFF2-40B4-BE49-F238E27FC236}">
                <a16:creationId xmlns:a16="http://schemas.microsoft.com/office/drawing/2014/main" id="{6F4918E1-BDE2-4E9A-9FDA-BE25972EE8C7}"/>
              </a:ext>
            </a:extLst>
          </p:cNvPr>
          <p:cNvSpPr/>
          <p:nvPr/>
        </p:nvSpPr>
        <p:spPr>
          <a:xfrm>
            <a:off x="5507704" y="3105620"/>
            <a:ext cx="1382508" cy="35881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3"/>
              </a:gs>
              <a:gs pos="83000">
                <a:schemeClr val="accent3"/>
              </a:gs>
              <a:gs pos="100000">
                <a:schemeClr val="accent3"/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zh-CN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试剂耗材询购平台</a:t>
            </a:r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（入库）</a:t>
            </a:r>
          </a:p>
        </p:txBody>
      </p:sp>
      <p:sp>
        <p:nvSpPr>
          <p:cNvPr id="197" name="矩形: 圆角 196">
            <a:extLst>
              <a:ext uri="{FF2B5EF4-FFF2-40B4-BE49-F238E27FC236}">
                <a16:creationId xmlns:a16="http://schemas.microsoft.com/office/drawing/2014/main" id="{9045895A-FB1C-4DFE-9A2E-302E1898D3C1}"/>
              </a:ext>
            </a:extLst>
          </p:cNvPr>
          <p:cNvSpPr/>
          <p:nvPr/>
        </p:nvSpPr>
        <p:spPr>
          <a:xfrm>
            <a:off x="2317780" y="3487514"/>
            <a:ext cx="1216800" cy="37799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平台：“</a:t>
            </a:r>
            <a:r>
              <a:rPr lang="zh-CN" altLang="en-US" sz="1050" b="1" kern="100" dirty="0">
                <a:solidFill>
                  <a:schemeClr val="tx1"/>
                </a:solidFill>
                <a:effectLst/>
                <a:ea typeface="等线" panose="02010600030101010101" pitchFamily="2" charset="-122"/>
                <a:cs typeface="Times New Roman" panose="02020603050405020304" pitchFamily="18" charset="0"/>
              </a:rPr>
              <a:t>材料用品管理”</a:t>
            </a:r>
            <a:endParaRPr lang="zh-CN" sz="1050" b="1" kern="100" dirty="0">
              <a:solidFill>
                <a:schemeClr val="tx1"/>
              </a:solidFill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98" name="矩形: 圆角 197">
            <a:extLst>
              <a:ext uri="{FF2B5EF4-FFF2-40B4-BE49-F238E27FC236}">
                <a16:creationId xmlns:a16="http://schemas.microsoft.com/office/drawing/2014/main" id="{6DDCD8D0-EF77-47AB-92D1-9FFA0B14DA2D}"/>
              </a:ext>
            </a:extLst>
          </p:cNvPr>
          <p:cNvSpPr/>
          <p:nvPr/>
        </p:nvSpPr>
        <p:spPr>
          <a:xfrm>
            <a:off x="2317756" y="4113385"/>
            <a:ext cx="1216800" cy="533417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平台：</a:t>
            </a:r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1050" b="1" kern="100" dirty="0"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材料业务办理”申请（入库）</a:t>
            </a:r>
            <a:endParaRPr lang="zh-CN" sz="1050" b="1" kern="100" dirty="0">
              <a:solidFill>
                <a:schemeClr val="tx1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06" name="直接箭头连接符 205">
            <a:extLst>
              <a:ext uri="{FF2B5EF4-FFF2-40B4-BE49-F238E27FC236}">
                <a16:creationId xmlns:a16="http://schemas.microsoft.com/office/drawing/2014/main" id="{F9133589-3953-4C80-AF98-4F2F35408123}"/>
              </a:ext>
            </a:extLst>
          </p:cNvPr>
          <p:cNvCxnSpPr>
            <a:cxnSpLocks/>
            <a:stCxn id="55" idx="2"/>
            <a:endCxn id="52" idx="0"/>
          </p:cNvCxnSpPr>
          <p:nvPr/>
        </p:nvCxnSpPr>
        <p:spPr>
          <a:xfrm flipH="1">
            <a:off x="1155111" y="3309739"/>
            <a:ext cx="124" cy="32203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箭头连接符 207">
            <a:extLst>
              <a:ext uri="{FF2B5EF4-FFF2-40B4-BE49-F238E27FC236}">
                <a16:creationId xmlns:a16="http://schemas.microsoft.com/office/drawing/2014/main" id="{7DDE9E9D-0B6A-4723-841C-C06A6C3C593A}"/>
              </a:ext>
            </a:extLst>
          </p:cNvPr>
          <p:cNvCxnSpPr>
            <a:cxnSpLocks/>
            <a:stCxn id="197" idx="2"/>
            <a:endCxn id="198" idx="0"/>
          </p:cNvCxnSpPr>
          <p:nvPr/>
        </p:nvCxnSpPr>
        <p:spPr>
          <a:xfrm flipH="1">
            <a:off x="2926156" y="3865508"/>
            <a:ext cx="24" cy="24787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矩形: 圆角 208">
            <a:extLst>
              <a:ext uri="{FF2B5EF4-FFF2-40B4-BE49-F238E27FC236}">
                <a16:creationId xmlns:a16="http://schemas.microsoft.com/office/drawing/2014/main" id="{0451B56D-8F1D-4DF2-8993-3C3D9AE3C501}"/>
              </a:ext>
            </a:extLst>
          </p:cNvPr>
          <p:cNvSpPr/>
          <p:nvPr/>
        </p:nvSpPr>
        <p:spPr>
          <a:xfrm>
            <a:off x="526383" y="4331804"/>
            <a:ext cx="1245603" cy="37799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学院资产管理员（林晓萍）审批</a:t>
            </a:r>
            <a:endParaRPr lang="zh-CN" sz="1050" b="1" kern="100" dirty="0">
              <a:solidFill>
                <a:schemeClr val="tx1"/>
              </a:solidFill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2" name="矩形: 圆角 211">
            <a:extLst>
              <a:ext uri="{FF2B5EF4-FFF2-40B4-BE49-F238E27FC236}">
                <a16:creationId xmlns:a16="http://schemas.microsoft.com/office/drawing/2014/main" id="{06A78FB7-1E0D-4CF0-8AE4-A10597E59124}"/>
              </a:ext>
            </a:extLst>
          </p:cNvPr>
          <p:cNvSpPr/>
          <p:nvPr/>
        </p:nvSpPr>
        <p:spPr>
          <a:xfrm>
            <a:off x="3833757" y="2104397"/>
            <a:ext cx="1440000" cy="37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chemeClr val="tx1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易制毒品类管制试剂</a:t>
            </a:r>
            <a:endParaRPr lang="en-US" altLang="zh-CN" sz="1050" b="1" kern="100" dirty="0">
              <a:solidFill>
                <a:schemeClr val="tx1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en-US" sz="1050" b="1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采购流程</a:t>
            </a:r>
            <a:endParaRPr lang="en-US" altLang="zh-CN" sz="1050" b="1" kern="100" dirty="0">
              <a:solidFill>
                <a:schemeClr val="tx1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36" name="直接箭头连接符 235">
            <a:extLst>
              <a:ext uri="{FF2B5EF4-FFF2-40B4-BE49-F238E27FC236}">
                <a16:creationId xmlns:a16="http://schemas.microsoft.com/office/drawing/2014/main" id="{6D302A5C-0F44-4BB3-8753-4745E7451F85}"/>
              </a:ext>
            </a:extLst>
          </p:cNvPr>
          <p:cNvCxnSpPr>
            <a:cxnSpLocks/>
            <a:stCxn id="52" idx="2"/>
            <a:endCxn id="209" idx="0"/>
          </p:cNvCxnSpPr>
          <p:nvPr/>
        </p:nvCxnSpPr>
        <p:spPr>
          <a:xfrm flipH="1">
            <a:off x="1149185" y="4009770"/>
            <a:ext cx="5926" cy="32203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矩形: 圆角 238">
            <a:extLst>
              <a:ext uri="{FF2B5EF4-FFF2-40B4-BE49-F238E27FC236}">
                <a16:creationId xmlns:a16="http://schemas.microsoft.com/office/drawing/2014/main" id="{6C0DAC3C-F46D-4AB4-AD8D-21EF2226E10C}"/>
              </a:ext>
            </a:extLst>
          </p:cNvPr>
          <p:cNvSpPr/>
          <p:nvPr/>
        </p:nvSpPr>
        <p:spPr>
          <a:xfrm>
            <a:off x="532309" y="5009760"/>
            <a:ext cx="1239675" cy="360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学校资产处审批</a:t>
            </a:r>
            <a:endParaRPr lang="zh-CN" sz="1050" b="1" kern="100" dirty="0">
              <a:solidFill>
                <a:schemeClr val="tx1"/>
              </a:solidFill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40" name="直接箭头连接符 239">
            <a:extLst>
              <a:ext uri="{FF2B5EF4-FFF2-40B4-BE49-F238E27FC236}">
                <a16:creationId xmlns:a16="http://schemas.microsoft.com/office/drawing/2014/main" id="{40506405-7A0E-4E5E-9685-D9763A006DAB}"/>
              </a:ext>
            </a:extLst>
          </p:cNvPr>
          <p:cNvCxnSpPr>
            <a:cxnSpLocks/>
            <a:stCxn id="209" idx="2"/>
            <a:endCxn id="239" idx="0"/>
          </p:cNvCxnSpPr>
          <p:nvPr/>
        </p:nvCxnSpPr>
        <p:spPr>
          <a:xfrm>
            <a:off x="1149185" y="4709798"/>
            <a:ext cx="2962" cy="29996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矩形: 圆角 249">
            <a:extLst>
              <a:ext uri="{FF2B5EF4-FFF2-40B4-BE49-F238E27FC236}">
                <a16:creationId xmlns:a16="http://schemas.microsoft.com/office/drawing/2014/main" id="{96EF82C8-4337-47C7-A308-6A7603F2E113}"/>
              </a:ext>
            </a:extLst>
          </p:cNvPr>
          <p:cNvSpPr/>
          <p:nvPr/>
        </p:nvSpPr>
        <p:spPr>
          <a:xfrm>
            <a:off x="5364088" y="3664698"/>
            <a:ext cx="818060" cy="35881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3"/>
              </a:gs>
              <a:gs pos="83000">
                <a:schemeClr val="accent3"/>
              </a:gs>
              <a:gs pos="100000">
                <a:schemeClr val="accent3"/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自购申请</a:t>
            </a:r>
            <a:endParaRPr lang="en-US" altLang="zh-CN" sz="1050" b="1" kern="100" dirty="0">
              <a:solidFill>
                <a:srgbClr val="000000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（公司）</a:t>
            </a:r>
          </a:p>
        </p:txBody>
      </p:sp>
      <p:cxnSp>
        <p:nvCxnSpPr>
          <p:cNvPr id="251" name="直接箭头连接符 250">
            <a:extLst>
              <a:ext uri="{FF2B5EF4-FFF2-40B4-BE49-F238E27FC236}">
                <a16:creationId xmlns:a16="http://schemas.microsoft.com/office/drawing/2014/main" id="{75E8E3AE-BC39-491B-95DD-F7191DEF5855}"/>
              </a:ext>
            </a:extLst>
          </p:cNvPr>
          <p:cNvCxnSpPr>
            <a:cxnSpLocks/>
            <a:endCxn id="156" idx="0"/>
          </p:cNvCxnSpPr>
          <p:nvPr/>
        </p:nvCxnSpPr>
        <p:spPr>
          <a:xfrm flipH="1">
            <a:off x="6198958" y="2988696"/>
            <a:ext cx="14634" cy="11692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直接箭头连接符 253">
            <a:extLst>
              <a:ext uri="{FF2B5EF4-FFF2-40B4-BE49-F238E27FC236}">
                <a16:creationId xmlns:a16="http://schemas.microsoft.com/office/drawing/2014/main" id="{A96858C5-C387-42C7-9410-B17645C29655}"/>
              </a:ext>
            </a:extLst>
          </p:cNvPr>
          <p:cNvCxnSpPr>
            <a:cxnSpLocks/>
            <a:stCxn id="267" idx="2"/>
            <a:endCxn id="228" idx="0"/>
          </p:cNvCxnSpPr>
          <p:nvPr/>
        </p:nvCxnSpPr>
        <p:spPr>
          <a:xfrm>
            <a:off x="6211383" y="4684474"/>
            <a:ext cx="0" cy="3126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矩形: 圆角 256">
            <a:extLst>
              <a:ext uri="{FF2B5EF4-FFF2-40B4-BE49-F238E27FC236}">
                <a16:creationId xmlns:a16="http://schemas.microsoft.com/office/drawing/2014/main" id="{93900269-E2A0-4304-ABE0-937311F444A8}"/>
              </a:ext>
            </a:extLst>
          </p:cNvPr>
          <p:cNvSpPr/>
          <p:nvPr/>
        </p:nvSpPr>
        <p:spPr>
          <a:xfrm>
            <a:off x="6211383" y="3669397"/>
            <a:ext cx="891140" cy="35881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3"/>
              </a:gs>
              <a:gs pos="83000">
                <a:schemeClr val="accent3"/>
              </a:gs>
              <a:gs pos="100000">
                <a:schemeClr val="accent3"/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自购申请</a:t>
            </a:r>
            <a:endParaRPr lang="en-US" altLang="zh-CN" sz="1050" b="1" kern="100" dirty="0">
              <a:solidFill>
                <a:srgbClr val="000000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（京东淘宝）</a:t>
            </a:r>
          </a:p>
        </p:txBody>
      </p:sp>
      <p:cxnSp>
        <p:nvCxnSpPr>
          <p:cNvPr id="258" name="连接符: 肘形 257">
            <a:extLst>
              <a:ext uri="{FF2B5EF4-FFF2-40B4-BE49-F238E27FC236}">
                <a16:creationId xmlns:a16="http://schemas.microsoft.com/office/drawing/2014/main" id="{31EE194A-7F40-4DC1-BC13-C437D81D35DF}"/>
              </a:ext>
            </a:extLst>
          </p:cNvPr>
          <p:cNvCxnSpPr>
            <a:cxnSpLocks/>
            <a:stCxn id="156" idx="2"/>
            <a:endCxn id="257" idx="0"/>
          </p:cNvCxnSpPr>
          <p:nvPr/>
        </p:nvCxnSpPr>
        <p:spPr>
          <a:xfrm rot="16200000" flipH="1">
            <a:off x="6325474" y="3337917"/>
            <a:ext cx="204963" cy="457995"/>
          </a:xfrm>
          <a:prstGeom prst="bentConnector3">
            <a:avLst>
              <a:gd name="adj1" fmla="val 500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连接符: 肘形 258">
            <a:extLst>
              <a:ext uri="{FF2B5EF4-FFF2-40B4-BE49-F238E27FC236}">
                <a16:creationId xmlns:a16="http://schemas.microsoft.com/office/drawing/2014/main" id="{562155AA-76FC-40B4-A4F7-99AD9F3E6344}"/>
              </a:ext>
            </a:extLst>
          </p:cNvPr>
          <p:cNvCxnSpPr>
            <a:cxnSpLocks/>
            <a:stCxn id="156" idx="2"/>
            <a:endCxn id="250" idx="0"/>
          </p:cNvCxnSpPr>
          <p:nvPr/>
        </p:nvCxnSpPr>
        <p:spPr>
          <a:xfrm rot="5400000">
            <a:off x="5885906" y="3351646"/>
            <a:ext cx="200264" cy="42584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矩形: 圆角 266">
            <a:extLst>
              <a:ext uri="{FF2B5EF4-FFF2-40B4-BE49-F238E27FC236}">
                <a16:creationId xmlns:a16="http://schemas.microsoft.com/office/drawing/2014/main" id="{1A2680AA-09D7-4755-B3A1-59257DA55925}"/>
              </a:ext>
            </a:extLst>
          </p:cNvPr>
          <p:cNvSpPr/>
          <p:nvPr/>
        </p:nvSpPr>
        <p:spPr>
          <a:xfrm>
            <a:off x="5364844" y="4306474"/>
            <a:ext cx="1693078" cy="37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3"/>
              </a:gs>
              <a:gs pos="83000">
                <a:schemeClr val="accent3"/>
              </a:gs>
              <a:gs pos="100000">
                <a:schemeClr val="accent3"/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学院资产管理员（陈珊珊）审批</a:t>
            </a:r>
            <a:endParaRPr lang="zh-CN" altLang="zh-CN" sz="1050" b="1" kern="100" dirty="0">
              <a:solidFill>
                <a:schemeClr val="tx1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77" name="连接符: 肘形 276">
            <a:extLst>
              <a:ext uri="{FF2B5EF4-FFF2-40B4-BE49-F238E27FC236}">
                <a16:creationId xmlns:a16="http://schemas.microsoft.com/office/drawing/2014/main" id="{090224F5-9DE7-4D85-AF74-3D42EB952128}"/>
              </a:ext>
            </a:extLst>
          </p:cNvPr>
          <p:cNvCxnSpPr>
            <a:cxnSpLocks/>
            <a:stCxn id="257" idx="2"/>
            <a:endCxn id="267" idx="0"/>
          </p:cNvCxnSpPr>
          <p:nvPr/>
        </p:nvCxnSpPr>
        <p:spPr>
          <a:xfrm rot="5400000">
            <a:off x="6295037" y="3944557"/>
            <a:ext cx="278263" cy="445570"/>
          </a:xfrm>
          <a:prstGeom prst="bentConnector3">
            <a:avLst>
              <a:gd name="adj1" fmla="val 4982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连接符: 肘形 279">
            <a:extLst>
              <a:ext uri="{FF2B5EF4-FFF2-40B4-BE49-F238E27FC236}">
                <a16:creationId xmlns:a16="http://schemas.microsoft.com/office/drawing/2014/main" id="{E434609A-6FC6-4289-A338-4849DAED8F9D}"/>
              </a:ext>
            </a:extLst>
          </p:cNvPr>
          <p:cNvCxnSpPr>
            <a:cxnSpLocks/>
            <a:stCxn id="250" idx="2"/>
            <a:endCxn id="267" idx="0"/>
          </p:cNvCxnSpPr>
          <p:nvPr/>
        </p:nvCxnSpPr>
        <p:spPr>
          <a:xfrm rot="16200000" flipH="1">
            <a:off x="5850769" y="3945860"/>
            <a:ext cx="282962" cy="438265"/>
          </a:xfrm>
          <a:prstGeom prst="bentConnector3">
            <a:avLst>
              <a:gd name="adj1" fmla="val 50001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矩形: 圆角 282">
            <a:extLst>
              <a:ext uri="{FF2B5EF4-FFF2-40B4-BE49-F238E27FC236}">
                <a16:creationId xmlns:a16="http://schemas.microsoft.com/office/drawing/2014/main" id="{B40E6ADF-256A-48DD-A7F1-6D895D051F23}"/>
              </a:ext>
            </a:extLst>
          </p:cNvPr>
          <p:cNvSpPr/>
          <p:nvPr/>
        </p:nvSpPr>
        <p:spPr>
          <a:xfrm>
            <a:off x="5364088" y="5633801"/>
            <a:ext cx="1688559" cy="540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3"/>
              </a:gs>
              <a:gs pos="83000">
                <a:schemeClr val="accent3"/>
              </a:gs>
              <a:gs pos="100000">
                <a:schemeClr val="accent3"/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按财务要求打印采购申请表；</a:t>
            </a:r>
            <a:r>
              <a:rPr lang="zh-CN" altLang="zh-CN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试剂耗材询购平台</a:t>
            </a: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自购申请审批表</a:t>
            </a:r>
            <a:endParaRPr lang="en-US" altLang="zh-CN" sz="1050" b="1" kern="100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2" name="矩形: 圆角 51">
            <a:extLst>
              <a:ext uri="{FF2B5EF4-FFF2-40B4-BE49-F238E27FC236}">
                <a16:creationId xmlns:a16="http://schemas.microsoft.com/office/drawing/2014/main" id="{609D5169-ABFC-45B1-B08C-91D0A013104C}"/>
              </a:ext>
            </a:extLst>
          </p:cNvPr>
          <p:cNvSpPr/>
          <p:nvPr/>
        </p:nvSpPr>
        <p:spPr>
          <a:xfrm>
            <a:off x="532309" y="3631770"/>
            <a:ext cx="1245603" cy="37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平台：验收环节（申请人）</a:t>
            </a:r>
            <a:endParaRPr lang="zh-CN" altLang="zh-CN" sz="1050" b="1" kern="100" dirty="0">
              <a:solidFill>
                <a:schemeClr val="tx1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矩形: 圆角 46">
            <a:extLst>
              <a:ext uri="{FF2B5EF4-FFF2-40B4-BE49-F238E27FC236}">
                <a16:creationId xmlns:a16="http://schemas.microsoft.com/office/drawing/2014/main" id="{3807E25B-4AA6-48C6-993D-DB9800D73B9B}"/>
              </a:ext>
            </a:extLst>
          </p:cNvPr>
          <p:cNvSpPr/>
          <p:nvPr/>
        </p:nvSpPr>
        <p:spPr>
          <a:xfrm>
            <a:off x="2317756" y="4966794"/>
            <a:ext cx="1216800" cy="37799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学院资产管理员</a:t>
            </a:r>
            <a:endParaRPr lang="en-US" altLang="zh-CN" sz="1050" b="1" kern="100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（陈珊珊）审批</a:t>
            </a:r>
            <a:endParaRPr lang="zh-CN" sz="1050" b="1" kern="100" dirty="0">
              <a:solidFill>
                <a:schemeClr val="tx1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8" name="直接箭头连接符 47">
            <a:extLst>
              <a:ext uri="{FF2B5EF4-FFF2-40B4-BE49-F238E27FC236}">
                <a16:creationId xmlns:a16="http://schemas.microsoft.com/office/drawing/2014/main" id="{2DF370A2-5D9B-45BD-81C0-041B63F21FCF}"/>
              </a:ext>
            </a:extLst>
          </p:cNvPr>
          <p:cNvCxnSpPr>
            <a:cxnSpLocks/>
            <a:stCxn id="198" idx="2"/>
            <a:endCxn id="47" idx="0"/>
          </p:cNvCxnSpPr>
          <p:nvPr/>
        </p:nvCxnSpPr>
        <p:spPr>
          <a:xfrm>
            <a:off x="2926156" y="4646802"/>
            <a:ext cx="0" cy="31999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: 圆角 54">
            <a:extLst>
              <a:ext uri="{FF2B5EF4-FFF2-40B4-BE49-F238E27FC236}">
                <a16:creationId xmlns:a16="http://schemas.microsoft.com/office/drawing/2014/main" id="{4AF49B76-E339-4567-8161-E5BD3285F075}"/>
              </a:ext>
            </a:extLst>
          </p:cNvPr>
          <p:cNvSpPr/>
          <p:nvPr/>
        </p:nvSpPr>
        <p:spPr>
          <a:xfrm>
            <a:off x="532309" y="2931739"/>
            <a:ext cx="1245851" cy="37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平台：“</a:t>
            </a:r>
            <a:r>
              <a:rPr lang="zh-CN" altLang="zh-CN" sz="1050" b="1" kern="100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验收建账</a:t>
            </a:r>
            <a:r>
              <a:rPr lang="zh-CN" altLang="en-US" sz="1050" b="1" kern="100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”（入库）</a:t>
            </a:r>
            <a:endParaRPr lang="zh-CN" altLang="zh-CN" sz="1050" b="1" kern="100" dirty="0">
              <a:solidFill>
                <a:schemeClr val="tx1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2" name="直接箭头连接符 61">
            <a:extLst>
              <a:ext uri="{FF2B5EF4-FFF2-40B4-BE49-F238E27FC236}">
                <a16:creationId xmlns:a16="http://schemas.microsoft.com/office/drawing/2014/main" id="{9D778A42-9959-450E-A361-7879343897F2}"/>
              </a:ext>
            </a:extLst>
          </p:cNvPr>
          <p:cNvCxnSpPr>
            <a:cxnSpLocks/>
            <a:stCxn id="102" idx="2"/>
            <a:endCxn id="55" idx="0"/>
          </p:cNvCxnSpPr>
          <p:nvPr/>
        </p:nvCxnSpPr>
        <p:spPr>
          <a:xfrm>
            <a:off x="1152257" y="2647101"/>
            <a:ext cx="2978" cy="2846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: 圆角 67">
            <a:extLst>
              <a:ext uri="{FF2B5EF4-FFF2-40B4-BE49-F238E27FC236}">
                <a16:creationId xmlns:a16="http://schemas.microsoft.com/office/drawing/2014/main" id="{990821C0-D09B-4149-802B-4522E516B045}"/>
              </a:ext>
            </a:extLst>
          </p:cNvPr>
          <p:cNvSpPr/>
          <p:nvPr/>
        </p:nvSpPr>
        <p:spPr>
          <a:xfrm>
            <a:off x="220832" y="5662762"/>
            <a:ext cx="1868216" cy="540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按财务要求打印采购申请表；</a:t>
            </a:r>
            <a:endParaRPr lang="en-US" altLang="zh-CN" sz="1050" b="1" kern="100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资产上账单、资产验收单</a:t>
            </a:r>
            <a:endParaRPr lang="zh-CN" sz="1050" b="1" kern="100" dirty="0">
              <a:solidFill>
                <a:schemeClr val="tx1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83" name="连接符: 肘形 82">
            <a:extLst>
              <a:ext uri="{FF2B5EF4-FFF2-40B4-BE49-F238E27FC236}">
                <a16:creationId xmlns:a16="http://schemas.microsoft.com/office/drawing/2014/main" id="{C487EAD0-23D3-4C67-801F-B60E7D101428}"/>
              </a:ext>
            </a:extLst>
          </p:cNvPr>
          <p:cNvCxnSpPr>
            <a:cxnSpLocks/>
            <a:stCxn id="239" idx="1"/>
            <a:endCxn id="55" idx="1"/>
          </p:cNvCxnSpPr>
          <p:nvPr/>
        </p:nvCxnSpPr>
        <p:spPr>
          <a:xfrm rot="10800000">
            <a:off x="532309" y="3120740"/>
            <a:ext cx="12700" cy="2069021"/>
          </a:xfrm>
          <a:prstGeom prst="bentConnector3">
            <a:avLst>
              <a:gd name="adj1" fmla="val 1800000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连接符: 肘形 86">
            <a:extLst>
              <a:ext uri="{FF2B5EF4-FFF2-40B4-BE49-F238E27FC236}">
                <a16:creationId xmlns:a16="http://schemas.microsoft.com/office/drawing/2014/main" id="{F6CB4911-5C92-421F-AA84-A9D1EF31D6EF}"/>
              </a:ext>
            </a:extLst>
          </p:cNvPr>
          <p:cNvCxnSpPr>
            <a:cxnSpLocks/>
            <a:stCxn id="209" idx="1"/>
            <a:endCxn id="55" idx="1"/>
          </p:cNvCxnSpPr>
          <p:nvPr/>
        </p:nvCxnSpPr>
        <p:spPr>
          <a:xfrm rot="10800000" flipH="1">
            <a:off x="526383" y="3120739"/>
            <a:ext cx="5926" cy="1400062"/>
          </a:xfrm>
          <a:prstGeom prst="bentConnector3">
            <a:avLst>
              <a:gd name="adj1" fmla="val -3596186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57">
            <a:extLst>
              <a:ext uri="{FF2B5EF4-FFF2-40B4-BE49-F238E27FC236}">
                <a16:creationId xmlns:a16="http://schemas.microsoft.com/office/drawing/2014/main" id="{D780707A-B3B9-4FAA-A4D4-36A36CEDC773}"/>
              </a:ext>
            </a:extLst>
          </p:cNvPr>
          <p:cNvSpPr txBox="1"/>
          <p:nvPr/>
        </p:nvSpPr>
        <p:spPr>
          <a:xfrm>
            <a:off x="1076370" y="4732821"/>
            <a:ext cx="7716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/>
              <a:t>通过</a:t>
            </a:r>
          </a:p>
        </p:txBody>
      </p:sp>
      <p:sp>
        <p:nvSpPr>
          <p:cNvPr id="93" name="文本框 92">
            <a:extLst>
              <a:ext uri="{FF2B5EF4-FFF2-40B4-BE49-F238E27FC236}">
                <a16:creationId xmlns:a16="http://schemas.microsoft.com/office/drawing/2014/main" id="{522C83C5-1F35-4990-AE32-05C31EF52162}"/>
              </a:ext>
            </a:extLst>
          </p:cNvPr>
          <p:cNvSpPr txBox="1"/>
          <p:nvPr/>
        </p:nvSpPr>
        <p:spPr>
          <a:xfrm>
            <a:off x="35496" y="3668074"/>
            <a:ext cx="36032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/>
              <a:t>审批不通过</a:t>
            </a: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6C370DC4-7242-4341-B641-9772F2AE14BA}"/>
              </a:ext>
            </a:extLst>
          </p:cNvPr>
          <p:cNvSpPr txBox="1"/>
          <p:nvPr/>
        </p:nvSpPr>
        <p:spPr>
          <a:xfrm>
            <a:off x="1087313" y="5382946"/>
            <a:ext cx="7969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/>
              <a:t>通过</a:t>
            </a:r>
          </a:p>
        </p:txBody>
      </p:sp>
      <p:cxnSp>
        <p:nvCxnSpPr>
          <p:cNvPr id="98" name="直接箭头连接符 97">
            <a:extLst>
              <a:ext uri="{FF2B5EF4-FFF2-40B4-BE49-F238E27FC236}">
                <a16:creationId xmlns:a16="http://schemas.microsoft.com/office/drawing/2014/main" id="{771E7432-7DCF-4000-A9D0-01340D71380E}"/>
              </a:ext>
            </a:extLst>
          </p:cNvPr>
          <p:cNvCxnSpPr>
            <a:cxnSpLocks/>
            <a:stCxn id="239" idx="2"/>
            <a:endCxn id="68" idx="0"/>
          </p:cNvCxnSpPr>
          <p:nvPr/>
        </p:nvCxnSpPr>
        <p:spPr>
          <a:xfrm>
            <a:off x="1152147" y="5369760"/>
            <a:ext cx="2793" cy="29300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矩形: 圆角 127">
            <a:extLst>
              <a:ext uri="{FF2B5EF4-FFF2-40B4-BE49-F238E27FC236}">
                <a16:creationId xmlns:a16="http://schemas.microsoft.com/office/drawing/2014/main" id="{E6EB9C39-6265-4F78-A540-7AE85D44C0E8}"/>
              </a:ext>
            </a:extLst>
          </p:cNvPr>
          <p:cNvSpPr/>
          <p:nvPr/>
        </p:nvSpPr>
        <p:spPr>
          <a:xfrm>
            <a:off x="4013757" y="1558820"/>
            <a:ext cx="1080000" cy="35881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材料</a:t>
            </a:r>
            <a:endParaRPr lang="zh-CN" sz="1050" b="1" kern="100" dirty="0">
              <a:solidFill>
                <a:schemeClr val="tx1"/>
              </a:solidFill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28" name="矩形: 圆角 227">
            <a:extLst>
              <a:ext uri="{FF2B5EF4-FFF2-40B4-BE49-F238E27FC236}">
                <a16:creationId xmlns:a16="http://schemas.microsoft.com/office/drawing/2014/main" id="{18C19BCC-1621-4D4C-9680-29C8749436E1}"/>
              </a:ext>
            </a:extLst>
          </p:cNvPr>
          <p:cNvSpPr/>
          <p:nvPr/>
        </p:nvSpPr>
        <p:spPr>
          <a:xfrm>
            <a:off x="5364844" y="4997138"/>
            <a:ext cx="1693078" cy="35881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3"/>
              </a:gs>
              <a:gs pos="83000">
                <a:schemeClr val="accent3"/>
              </a:gs>
              <a:gs pos="100000">
                <a:schemeClr val="accent3"/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学校资产处审批</a:t>
            </a:r>
            <a:endParaRPr lang="zh-CN" altLang="zh-CN" sz="1050" b="1" kern="100" dirty="0"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64" name="直接箭头连接符 263">
            <a:extLst>
              <a:ext uri="{FF2B5EF4-FFF2-40B4-BE49-F238E27FC236}">
                <a16:creationId xmlns:a16="http://schemas.microsoft.com/office/drawing/2014/main" id="{D47D5C12-4E59-474E-9EF5-2D2F5A3AC593}"/>
              </a:ext>
            </a:extLst>
          </p:cNvPr>
          <p:cNvCxnSpPr>
            <a:cxnSpLocks/>
            <a:stCxn id="228" idx="2"/>
            <a:endCxn id="283" idx="0"/>
          </p:cNvCxnSpPr>
          <p:nvPr/>
        </p:nvCxnSpPr>
        <p:spPr>
          <a:xfrm flipH="1">
            <a:off x="6208368" y="5355952"/>
            <a:ext cx="3015" cy="2778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文本框 277">
            <a:extLst>
              <a:ext uri="{FF2B5EF4-FFF2-40B4-BE49-F238E27FC236}">
                <a16:creationId xmlns:a16="http://schemas.microsoft.com/office/drawing/2014/main" id="{BFA86BAC-191F-44FD-B108-3238E8D4A75F}"/>
              </a:ext>
            </a:extLst>
          </p:cNvPr>
          <p:cNvSpPr txBox="1"/>
          <p:nvPr/>
        </p:nvSpPr>
        <p:spPr>
          <a:xfrm>
            <a:off x="6150645" y="4713031"/>
            <a:ext cx="7716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/>
              <a:t>通过</a:t>
            </a:r>
          </a:p>
        </p:txBody>
      </p:sp>
      <p:sp>
        <p:nvSpPr>
          <p:cNvPr id="281" name="文本框 280">
            <a:extLst>
              <a:ext uri="{FF2B5EF4-FFF2-40B4-BE49-F238E27FC236}">
                <a16:creationId xmlns:a16="http://schemas.microsoft.com/office/drawing/2014/main" id="{F8082FB4-6295-49F2-8E70-1E58C0D0D792}"/>
              </a:ext>
            </a:extLst>
          </p:cNvPr>
          <p:cNvSpPr txBox="1"/>
          <p:nvPr/>
        </p:nvSpPr>
        <p:spPr>
          <a:xfrm>
            <a:off x="6167673" y="5389565"/>
            <a:ext cx="7716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/>
              <a:t>通过</a:t>
            </a:r>
          </a:p>
        </p:txBody>
      </p:sp>
      <p:cxnSp>
        <p:nvCxnSpPr>
          <p:cNvPr id="282" name="连接符: 肘形 281">
            <a:extLst>
              <a:ext uri="{FF2B5EF4-FFF2-40B4-BE49-F238E27FC236}">
                <a16:creationId xmlns:a16="http://schemas.microsoft.com/office/drawing/2014/main" id="{28FAC8E3-7A8F-4957-AC0C-D63334569C61}"/>
              </a:ext>
            </a:extLst>
          </p:cNvPr>
          <p:cNvCxnSpPr>
            <a:cxnSpLocks/>
            <a:stCxn id="283" idx="3"/>
            <a:endCxn id="156" idx="3"/>
          </p:cNvCxnSpPr>
          <p:nvPr/>
        </p:nvCxnSpPr>
        <p:spPr>
          <a:xfrm flipH="1" flipV="1">
            <a:off x="6890212" y="3285027"/>
            <a:ext cx="162435" cy="2618774"/>
          </a:xfrm>
          <a:prstGeom prst="bentConnector3">
            <a:avLst>
              <a:gd name="adj1" fmla="val -140733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连接符: 肘形 283">
            <a:extLst>
              <a:ext uri="{FF2B5EF4-FFF2-40B4-BE49-F238E27FC236}">
                <a16:creationId xmlns:a16="http://schemas.microsoft.com/office/drawing/2014/main" id="{6A0EDF0B-D811-4105-A5B0-827656921B18}"/>
              </a:ext>
            </a:extLst>
          </p:cNvPr>
          <p:cNvCxnSpPr>
            <a:cxnSpLocks/>
            <a:stCxn id="228" idx="3"/>
            <a:endCxn id="156" idx="3"/>
          </p:cNvCxnSpPr>
          <p:nvPr/>
        </p:nvCxnSpPr>
        <p:spPr>
          <a:xfrm flipH="1" flipV="1">
            <a:off x="6890212" y="3285027"/>
            <a:ext cx="167710" cy="1891518"/>
          </a:xfrm>
          <a:prstGeom prst="bentConnector3">
            <a:avLst>
              <a:gd name="adj1" fmla="val -136307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文本框 288">
            <a:extLst>
              <a:ext uri="{FF2B5EF4-FFF2-40B4-BE49-F238E27FC236}">
                <a16:creationId xmlns:a16="http://schemas.microsoft.com/office/drawing/2014/main" id="{966369A3-33F4-46F6-813B-5B3FE06BB3C9}"/>
              </a:ext>
            </a:extLst>
          </p:cNvPr>
          <p:cNvSpPr txBox="1"/>
          <p:nvPr/>
        </p:nvSpPr>
        <p:spPr>
          <a:xfrm>
            <a:off x="7025370" y="4007189"/>
            <a:ext cx="36032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/>
              <a:t>审批不通过</a:t>
            </a:r>
          </a:p>
        </p:txBody>
      </p:sp>
      <p:sp>
        <p:nvSpPr>
          <p:cNvPr id="67" name="矩形: 圆角 66">
            <a:extLst>
              <a:ext uri="{FF2B5EF4-FFF2-40B4-BE49-F238E27FC236}">
                <a16:creationId xmlns:a16="http://schemas.microsoft.com/office/drawing/2014/main" id="{0D558AE9-BAA7-4035-AD3F-2C5848ABD233}"/>
              </a:ext>
            </a:extLst>
          </p:cNvPr>
          <p:cNvSpPr/>
          <p:nvPr/>
        </p:nvSpPr>
        <p:spPr>
          <a:xfrm>
            <a:off x="2326025" y="2782374"/>
            <a:ext cx="1217339" cy="37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平台：“自购备案”</a:t>
            </a:r>
            <a:endParaRPr lang="zh-CN" altLang="zh-CN" sz="1050" b="1" kern="100" dirty="0">
              <a:solidFill>
                <a:srgbClr val="000000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9" name="矩形: 圆角 98">
            <a:extLst>
              <a:ext uri="{FF2B5EF4-FFF2-40B4-BE49-F238E27FC236}">
                <a16:creationId xmlns:a16="http://schemas.microsoft.com/office/drawing/2014/main" id="{4FD5C6E5-4A55-4743-B548-278C24A49837}"/>
              </a:ext>
            </a:extLst>
          </p:cNvPr>
          <p:cNvSpPr/>
          <p:nvPr/>
        </p:nvSpPr>
        <p:spPr>
          <a:xfrm>
            <a:off x="3829258" y="2630171"/>
            <a:ext cx="1440000" cy="401861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服务大厅：“易制毒化学品购买申请”</a:t>
            </a:r>
            <a:endParaRPr lang="zh-CN" altLang="zh-CN" sz="1050" b="1" kern="1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0" name="矩形: 圆角 99">
            <a:extLst>
              <a:ext uri="{FF2B5EF4-FFF2-40B4-BE49-F238E27FC236}">
                <a16:creationId xmlns:a16="http://schemas.microsoft.com/office/drawing/2014/main" id="{D2CE4600-529D-4D15-AE9F-16AF540057CF}"/>
              </a:ext>
            </a:extLst>
          </p:cNvPr>
          <p:cNvSpPr/>
          <p:nvPr/>
        </p:nvSpPr>
        <p:spPr>
          <a:xfrm>
            <a:off x="5523294" y="2600793"/>
            <a:ext cx="1376178" cy="37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平台：“自购备案”</a:t>
            </a:r>
            <a:endParaRPr lang="zh-CN" altLang="zh-CN" sz="1050" b="1" kern="1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05" name="直接箭头连接符 104">
            <a:extLst>
              <a:ext uri="{FF2B5EF4-FFF2-40B4-BE49-F238E27FC236}">
                <a16:creationId xmlns:a16="http://schemas.microsoft.com/office/drawing/2014/main" id="{01A86648-03C5-4BB3-AB67-44DBD779C3BA}"/>
              </a:ext>
            </a:extLst>
          </p:cNvPr>
          <p:cNvCxnSpPr>
            <a:cxnSpLocks/>
            <a:stCxn id="80" idx="2"/>
            <a:endCxn id="67" idx="0"/>
          </p:cNvCxnSpPr>
          <p:nvPr/>
        </p:nvCxnSpPr>
        <p:spPr>
          <a:xfrm flipH="1">
            <a:off x="2934695" y="2470381"/>
            <a:ext cx="1" cy="3119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箭头连接符 106">
            <a:extLst>
              <a:ext uri="{FF2B5EF4-FFF2-40B4-BE49-F238E27FC236}">
                <a16:creationId xmlns:a16="http://schemas.microsoft.com/office/drawing/2014/main" id="{B1B97FFA-B9A2-4D03-8915-D8BB2E57966B}"/>
              </a:ext>
            </a:extLst>
          </p:cNvPr>
          <p:cNvCxnSpPr>
            <a:cxnSpLocks/>
            <a:stCxn id="212" idx="2"/>
            <a:endCxn id="99" idx="0"/>
          </p:cNvCxnSpPr>
          <p:nvPr/>
        </p:nvCxnSpPr>
        <p:spPr>
          <a:xfrm flipH="1">
            <a:off x="4549258" y="2482397"/>
            <a:ext cx="4499" cy="1477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箭头连接符 161">
            <a:extLst>
              <a:ext uri="{FF2B5EF4-FFF2-40B4-BE49-F238E27FC236}">
                <a16:creationId xmlns:a16="http://schemas.microsoft.com/office/drawing/2014/main" id="{35CCE689-8D86-4D32-A846-F00B3756C3A2}"/>
              </a:ext>
            </a:extLst>
          </p:cNvPr>
          <p:cNvCxnSpPr>
            <a:cxnSpLocks/>
            <a:stCxn id="67" idx="2"/>
            <a:endCxn id="197" idx="0"/>
          </p:cNvCxnSpPr>
          <p:nvPr/>
        </p:nvCxnSpPr>
        <p:spPr>
          <a:xfrm flipH="1">
            <a:off x="2926180" y="3160374"/>
            <a:ext cx="8515" cy="3271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矩形: 圆角 171">
            <a:extLst>
              <a:ext uri="{FF2B5EF4-FFF2-40B4-BE49-F238E27FC236}">
                <a16:creationId xmlns:a16="http://schemas.microsoft.com/office/drawing/2014/main" id="{52182B75-5BC8-4461-848F-2709C159489B}"/>
              </a:ext>
            </a:extLst>
          </p:cNvPr>
          <p:cNvSpPr/>
          <p:nvPr/>
        </p:nvSpPr>
        <p:spPr>
          <a:xfrm>
            <a:off x="2137144" y="5657653"/>
            <a:ext cx="1577268" cy="540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按财务要求打印采购申请表；材料验收入库单</a:t>
            </a:r>
            <a:endParaRPr lang="zh-CN" sz="1050" b="1" kern="100" dirty="0">
              <a:solidFill>
                <a:schemeClr val="tx1"/>
              </a:solidFill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6" name="文本框 185">
            <a:extLst>
              <a:ext uri="{FF2B5EF4-FFF2-40B4-BE49-F238E27FC236}">
                <a16:creationId xmlns:a16="http://schemas.microsoft.com/office/drawing/2014/main" id="{EE05F7AB-058A-431F-B986-D33B973E40C1}"/>
              </a:ext>
            </a:extLst>
          </p:cNvPr>
          <p:cNvSpPr txBox="1"/>
          <p:nvPr/>
        </p:nvSpPr>
        <p:spPr>
          <a:xfrm>
            <a:off x="2878573" y="5389303"/>
            <a:ext cx="7716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/>
              <a:t>通过</a:t>
            </a:r>
          </a:p>
        </p:txBody>
      </p:sp>
      <p:cxnSp>
        <p:nvCxnSpPr>
          <p:cNvPr id="187" name="直接箭头连接符 186">
            <a:extLst>
              <a:ext uri="{FF2B5EF4-FFF2-40B4-BE49-F238E27FC236}">
                <a16:creationId xmlns:a16="http://schemas.microsoft.com/office/drawing/2014/main" id="{A499F54F-7DE5-4AE4-96B6-B2DAA0EFF8B7}"/>
              </a:ext>
            </a:extLst>
          </p:cNvPr>
          <p:cNvCxnSpPr>
            <a:cxnSpLocks/>
            <a:stCxn id="47" idx="2"/>
            <a:endCxn id="172" idx="0"/>
          </p:cNvCxnSpPr>
          <p:nvPr/>
        </p:nvCxnSpPr>
        <p:spPr>
          <a:xfrm flipH="1">
            <a:off x="2925778" y="5344788"/>
            <a:ext cx="378" cy="31286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接箭头连接符 200">
            <a:extLst>
              <a:ext uri="{FF2B5EF4-FFF2-40B4-BE49-F238E27FC236}">
                <a16:creationId xmlns:a16="http://schemas.microsoft.com/office/drawing/2014/main" id="{BFBA9395-0D7F-4C78-9348-32A3B9687B34}"/>
              </a:ext>
            </a:extLst>
          </p:cNvPr>
          <p:cNvCxnSpPr>
            <a:cxnSpLocks/>
            <a:stCxn id="79" idx="2"/>
            <a:endCxn id="100" idx="0"/>
          </p:cNvCxnSpPr>
          <p:nvPr/>
        </p:nvCxnSpPr>
        <p:spPr>
          <a:xfrm flipH="1">
            <a:off x="6211383" y="2477681"/>
            <a:ext cx="2590" cy="12311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1" name="文本框 240">
            <a:extLst>
              <a:ext uri="{FF2B5EF4-FFF2-40B4-BE49-F238E27FC236}">
                <a16:creationId xmlns:a16="http://schemas.microsoft.com/office/drawing/2014/main" id="{BFF53F53-0EE5-4B46-9520-73F594AD5FE5}"/>
              </a:ext>
            </a:extLst>
          </p:cNvPr>
          <p:cNvSpPr txBox="1"/>
          <p:nvPr/>
        </p:nvSpPr>
        <p:spPr>
          <a:xfrm>
            <a:off x="1820055" y="4321673"/>
            <a:ext cx="42863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dirty="0"/>
              <a:t>审批不通过</a:t>
            </a:r>
          </a:p>
        </p:txBody>
      </p:sp>
      <p:sp>
        <p:nvSpPr>
          <p:cNvPr id="244" name="矩形: 圆角 243">
            <a:extLst>
              <a:ext uri="{FF2B5EF4-FFF2-40B4-BE49-F238E27FC236}">
                <a16:creationId xmlns:a16="http://schemas.microsoft.com/office/drawing/2014/main" id="{359EC185-2CFC-4AE2-888A-A047708EDDE7}"/>
              </a:ext>
            </a:extLst>
          </p:cNvPr>
          <p:cNvSpPr/>
          <p:nvPr/>
        </p:nvSpPr>
        <p:spPr>
          <a:xfrm>
            <a:off x="7524328" y="1555566"/>
            <a:ext cx="1155600" cy="369333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平台：</a:t>
            </a:r>
            <a:endParaRPr lang="en-US" altLang="zh-CN" sz="1050" b="1" kern="100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集中采购”</a:t>
            </a:r>
            <a:endParaRPr lang="zh-CN" altLang="zh-CN" sz="1050" b="1" kern="1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45" name="直接箭头连接符 244">
            <a:extLst>
              <a:ext uri="{FF2B5EF4-FFF2-40B4-BE49-F238E27FC236}">
                <a16:creationId xmlns:a16="http://schemas.microsoft.com/office/drawing/2014/main" id="{CF8DEDDC-B218-4429-9252-DCAB1CC4E1E4}"/>
              </a:ext>
            </a:extLst>
          </p:cNvPr>
          <p:cNvCxnSpPr>
            <a:cxnSpLocks/>
            <a:stCxn id="22" idx="2"/>
            <a:endCxn id="244" idx="0"/>
          </p:cNvCxnSpPr>
          <p:nvPr/>
        </p:nvCxnSpPr>
        <p:spPr>
          <a:xfrm flipH="1">
            <a:off x="8102128" y="1326985"/>
            <a:ext cx="2907" cy="22858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连接符: 肘形 87">
            <a:extLst>
              <a:ext uri="{FF2B5EF4-FFF2-40B4-BE49-F238E27FC236}">
                <a16:creationId xmlns:a16="http://schemas.microsoft.com/office/drawing/2014/main" id="{B38A0455-6C29-4FBB-A66A-710ABBD54050}"/>
              </a:ext>
            </a:extLst>
          </p:cNvPr>
          <p:cNvCxnSpPr>
            <a:cxnSpLocks/>
            <a:stCxn id="92" idx="1"/>
            <a:endCxn id="67" idx="3"/>
          </p:cNvCxnSpPr>
          <p:nvPr/>
        </p:nvCxnSpPr>
        <p:spPr>
          <a:xfrm rot="10800000">
            <a:off x="3543365" y="2971375"/>
            <a:ext cx="292521" cy="233883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矩形: 圆角 89">
            <a:extLst>
              <a:ext uri="{FF2B5EF4-FFF2-40B4-BE49-F238E27FC236}">
                <a16:creationId xmlns:a16="http://schemas.microsoft.com/office/drawing/2014/main" id="{B9D04686-C280-4709-B75C-43FF8550B93F}"/>
              </a:ext>
            </a:extLst>
          </p:cNvPr>
          <p:cNvSpPr/>
          <p:nvPr/>
        </p:nvSpPr>
        <p:spPr>
          <a:xfrm>
            <a:off x="3833888" y="3186149"/>
            <a:ext cx="1440000" cy="380536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实验室秘书（沈容）审批 </a:t>
            </a:r>
            <a:endParaRPr lang="zh-CN" altLang="zh-CN" sz="1050" b="1" kern="1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1" name="矩形: 圆角 90">
            <a:extLst>
              <a:ext uri="{FF2B5EF4-FFF2-40B4-BE49-F238E27FC236}">
                <a16:creationId xmlns:a16="http://schemas.microsoft.com/office/drawing/2014/main" id="{55E4C9D5-2DD9-4698-B4E1-62AE7A065B87}"/>
              </a:ext>
            </a:extLst>
          </p:cNvPr>
          <p:cNvSpPr/>
          <p:nvPr/>
        </p:nvSpPr>
        <p:spPr>
          <a:xfrm>
            <a:off x="3825711" y="3721508"/>
            <a:ext cx="1440000" cy="28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分管领导审</a:t>
            </a:r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批</a:t>
            </a:r>
            <a:endParaRPr lang="zh-CN" altLang="zh-CN" sz="1050" b="1" kern="100" dirty="0">
              <a:solidFill>
                <a:schemeClr val="tx1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2" name="矩形: 圆角 91">
            <a:extLst>
              <a:ext uri="{FF2B5EF4-FFF2-40B4-BE49-F238E27FC236}">
                <a16:creationId xmlns:a16="http://schemas.microsoft.com/office/drawing/2014/main" id="{B8B04FC2-F348-408D-B37B-69A81AA8F5E4}"/>
              </a:ext>
            </a:extLst>
          </p:cNvPr>
          <p:cNvSpPr/>
          <p:nvPr/>
        </p:nvSpPr>
        <p:spPr>
          <a:xfrm>
            <a:off x="3835885" y="5125549"/>
            <a:ext cx="1440000" cy="369327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学校资产处购买</a:t>
            </a:r>
            <a:endParaRPr lang="en-US" altLang="zh-CN" sz="1050" b="1" kern="100" dirty="0">
              <a:solidFill>
                <a:schemeClr val="tx1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送到收货地址</a:t>
            </a:r>
            <a:endParaRPr lang="zh-CN" altLang="zh-CN" sz="1050" b="1" kern="100" dirty="0">
              <a:solidFill>
                <a:schemeClr val="tx1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5" name="矩形: 圆角 94">
            <a:extLst>
              <a:ext uri="{FF2B5EF4-FFF2-40B4-BE49-F238E27FC236}">
                <a16:creationId xmlns:a16="http://schemas.microsoft.com/office/drawing/2014/main" id="{41B55C06-B9F0-48DC-BCEF-4797D71618E5}"/>
              </a:ext>
            </a:extLst>
          </p:cNvPr>
          <p:cNvSpPr/>
          <p:nvPr/>
        </p:nvSpPr>
        <p:spPr>
          <a:xfrm>
            <a:off x="3825711" y="4162249"/>
            <a:ext cx="1440000" cy="28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b="1" kern="100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学校实验处审</a:t>
            </a:r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批</a:t>
            </a:r>
            <a:endParaRPr lang="zh-CN" altLang="zh-CN" sz="1050" b="1" kern="100" dirty="0">
              <a:solidFill>
                <a:schemeClr val="tx1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0" name="矩形: 圆角 109">
            <a:extLst>
              <a:ext uri="{FF2B5EF4-FFF2-40B4-BE49-F238E27FC236}">
                <a16:creationId xmlns:a16="http://schemas.microsoft.com/office/drawing/2014/main" id="{93BA0557-EBF8-453A-A680-EA4390E95276}"/>
              </a:ext>
            </a:extLst>
          </p:cNvPr>
          <p:cNvSpPr/>
          <p:nvPr/>
        </p:nvSpPr>
        <p:spPr>
          <a:xfrm>
            <a:off x="3833757" y="4646801"/>
            <a:ext cx="1440000" cy="28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chemeClr val="tx1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学校资产处审核 </a:t>
            </a:r>
            <a:endParaRPr lang="zh-CN" altLang="zh-CN" sz="1050" b="1" kern="100" dirty="0">
              <a:solidFill>
                <a:schemeClr val="tx1"/>
              </a:solidFill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115" name="直接箭头连接符 114">
            <a:extLst>
              <a:ext uri="{FF2B5EF4-FFF2-40B4-BE49-F238E27FC236}">
                <a16:creationId xmlns:a16="http://schemas.microsoft.com/office/drawing/2014/main" id="{0079D558-50EF-44F0-A56F-D2F610FDE367}"/>
              </a:ext>
            </a:extLst>
          </p:cNvPr>
          <p:cNvCxnSpPr>
            <a:cxnSpLocks/>
            <a:stCxn id="99" idx="2"/>
            <a:endCxn id="90" idx="0"/>
          </p:cNvCxnSpPr>
          <p:nvPr/>
        </p:nvCxnSpPr>
        <p:spPr>
          <a:xfrm>
            <a:off x="4549258" y="3032032"/>
            <a:ext cx="4630" cy="15411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箭头连接符 117">
            <a:extLst>
              <a:ext uri="{FF2B5EF4-FFF2-40B4-BE49-F238E27FC236}">
                <a16:creationId xmlns:a16="http://schemas.microsoft.com/office/drawing/2014/main" id="{5BD870F6-85BB-4C01-865F-1AD2265B9A3E}"/>
              </a:ext>
            </a:extLst>
          </p:cNvPr>
          <p:cNvCxnSpPr>
            <a:cxnSpLocks/>
            <a:stCxn id="90" idx="2"/>
            <a:endCxn id="91" idx="0"/>
          </p:cNvCxnSpPr>
          <p:nvPr/>
        </p:nvCxnSpPr>
        <p:spPr>
          <a:xfrm flipH="1">
            <a:off x="4545711" y="3566685"/>
            <a:ext cx="8177" cy="15482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箭头连接符 120">
            <a:extLst>
              <a:ext uri="{FF2B5EF4-FFF2-40B4-BE49-F238E27FC236}">
                <a16:creationId xmlns:a16="http://schemas.microsoft.com/office/drawing/2014/main" id="{36DC244B-44C6-4FCB-9A5C-35716DE07E52}"/>
              </a:ext>
            </a:extLst>
          </p:cNvPr>
          <p:cNvCxnSpPr>
            <a:cxnSpLocks/>
            <a:stCxn id="91" idx="2"/>
            <a:endCxn id="95" idx="0"/>
          </p:cNvCxnSpPr>
          <p:nvPr/>
        </p:nvCxnSpPr>
        <p:spPr>
          <a:xfrm>
            <a:off x="4545711" y="4009508"/>
            <a:ext cx="0" cy="1527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箭头连接符 124">
            <a:extLst>
              <a:ext uri="{FF2B5EF4-FFF2-40B4-BE49-F238E27FC236}">
                <a16:creationId xmlns:a16="http://schemas.microsoft.com/office/drawing/2014/main" id="{B1BB368C-5874-4409-9BCC-F30738CF34CB}"/>
              </a:ext>
            </a:extLst>
          </p:cNvPr>
          <p:cNvCxnSpPr>
            <a:cxnSpLocks/>
            <a:stCxn id="95" idx="2"/>
            <a:endCxn id="110" idx="0"/>
          </p:cNvCxnSpPr>
          <p:nvPr/>
        </p:nvCxnSpPr>
        <p:spPr>
          <a:xfrm>
            <a:off x="4545711" y="4450249"/>
            <a:ext cx="8046" cy="19655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箭头连接符 128">
            <a:extLst>
              <a:ext uri="{FF2B5EF4-FFF2-40B4-BE49-F238E27FC236}">
                <a16:creationId xmlns:a16="http://schemas.microsoft.com/office/drawing/2014/main" id="{BC2EAFD0-AB67-41F6-85E3-4EB39603579F}"/>
              </a:ext>
            </a:extLst>
          </p:cNvPr>
          <p:cNvCxnSpPr>
            <a:cxnSpLocks/>
            <a:stCxn id="110" idx="2"/>
            <a:endCxn id="92" idx="0"/>
          </p:cNvCxnSpPr>
          <p:nvPr/>
        </p:nvCxnSpPr>
        <p:spPr>
          <a:xfrm>
            <a:off x="4553757" y="4934801"/>
            <a:ext cx="2128" cy="19074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连接符: 肘形 175">
            <a:extLst>
              <a:ext uri="{FF2B5EF4-FFF2-40B4-BE49-F238E27FC236}">
                <a16:creationId xmlns:a16="http://schemas.microsoft.com/office/drawing/2014/main" id="{802F49A7-D2C2-44BB-A3EF-2C5A36E40DF7}"/>
              </a:ext>
            </a:extLst>
          </p:cNvPr>
          <p:cNvCxnSpPr>
            <a:cxnSpLocks/>
            <a:stCxn id="47" idx="1"/>
            <a:endCxn id="198" idx="1"/>
          </p:cNvCxnSpPr>
          <p:nvPr/>
        </p:nvCxnSpPr>
        <p:spPr>
          <a:xfrm rot="10800000">
            <a:off x="2317756" y="4380095"/>
            <a:ext cx="12700" cy="775697"/>
          </a:xfrm>
          <a:prstGeom prst="bentConnector3">
            <a:avLst>
              <a:gd name="adj1" fmla="val 1240772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矩形: 圆角 296">
            <a:extLst>
              <a:ext uri="{FF2B5EF4-FFF2-40B4-BE49-F238E27FC236}">
                <a16:creationId xmlns:a16="http://schemas.microsoft.com/office/drawing/2014/main" id="{1C5FE442-7F72-4850-A58C-331589BAF887}"/>
              </a:ext>
            </a:extLst>
          </p:cNvPr>
          <p:cNvSpPr/>
          <p:nvPr/>
        </p:nvSpPr>
        <p:spPr>
          <a:xfrm>
            <a:off x="7524328" y="2123639"/>
            <a:ext cx="1155600" cy="519742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学校分配采购员（申请人线下联系）</a:t>
            </a:r>
            <a:endParaRPr lang="zh-CN" altLang="zh-CN" sz="1050" b="1" kern="1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98" name="矩形: 圆角 297">
            <a:extLst>
              <a:ext uri="{FF2B5EF4-FFF2-40B4-BE49-F238E27FC236}">
                <a16:creationId xmlns:a16="http://schemas.microsoft.com/office/drawing/2014/main" id="{9458664E-3F3C-4779-A1B4-240AC90A269E}"/>
              </a:ext>
            </a:extLst>
          </p:cNvPr>
          <p:cNvSpPr/>
          <p:nvPr/>
        </p:nvSpPr>
        <p:spPr>
          <a:xfrm>
            <a:off x="7527663" y="2877227"/>
            <a:ext cx="1155600" cy="63958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货到后在</a:t>
            </a:r>
            <a:r>
              <a:rPr lang="zh-CN" altLang="en-US" sz="1050" b="1" kern="10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平台：“</a:t>
            </a:r>
            <a:r>
              <a:rPr lang="zh-CN" altLang="zh-CN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验收建账</a:t>
            </a:r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”（入库）</a:t>
            </a:r>
            <a:endParaRPr lang="zh-CN" altLang="zh-CN" sz="1050" b="1" kern="1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304" name="直接箭头连接符 303">
            <a:extLst>
              <a:ext uri="{FF2B5EF4-FFF2-40B4-BE49-F238E27FC236}">
                <a16:creationId xmlns:a16="http://schemas.microsoft.com/office/drawing/2014/main" id="{F31D2E5F-6D97-467A-ACC2-0BBF7E84F7EB}"/>
              </a:ext>
            </a:extLst>
          </p:cNvPr>
          <p:cNvCxnSpPr>
            <a:cxnSpLocks/>
            <a:stCxn id="128" idx="2"/>
            <a:endCxn id="212" idx="0"/>
          </p:cNvCxnSpPr>
          <p:nvPr/>
        </p:nvCxnSpPr>
        <p:spPr>
          <a:xfrm>
            <a:off x="4553757" y="1917634"/>
            <a:ext cx="0" cy="18676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3" name="矩形: 圆角 342">
            <a:extLst>
              <a:ext uri="{FF2B5EF4-FFF2-40B4-BE49-F238E27FC236}">
                <a16:creationId xmlns:a16="http://schemas.microsoft.com/office/drawing/2014/main" id="{076AF4F0-6A8A-4436-B0D7-A4410B4A1245}"/>
              </a:ext>
            </a:extLst>
          </p:cNvPr>
          <p:cNvSpPr/>
          <p:nvPr/>
        </p:nvSpPr>
        <p:spPr>
          <a:xfrm>
            <a:off x="7534142" y="3735762"/>
            <a:ext cx="1155600" cy="378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学校采购员审核</a:t>
            </a:r>
            <a:endParaRPr lang="zh-CN" altLang="zh-CN" sz="1050" b="1" kern="1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345" name="直接箭头连接符 344">
            <a:extLst>
              <a:ext uri="{FF2B5EF4-FFF2-40B4-BE49-F238E27FC236}">
                <a16:creationId xmlns:a16="http://schemas.microsoft.com/office/drawing/2014/main" id="{D77C91BB-625C-48C6-A21D-952BC0789F47}"/>
              </a:ext>
            </a:extLst>
          </p:cNvPr>
          <p:cNvCxnSpPr>
            <a:cxnSpLocks/>
            <a:stCxn id="244" idx="2"/>
            <a:endCxn id="297" idx="0"/>
          </p:cNvCxnSpPr>
          <p:nvPr/>
        </p:nvCxnSpPr>
        <p:spPr>
          <a:xfrm>
            <a:off x="8102128" y="1924899"/>
            <a:ext cx="0" cy="1987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直接箭头连接符 347">
            <a:extLst>
              <a:ext uri="{FF2B5EF4-FFF2-40B4-BE49-F238E27FC236}">
                <a16:creationId xmlns:a16="http://schemas.microsoft.com/office/drawing/2014/main" id="{D15C0A1F-7D91-4E10-917E-1A78F600A363}"/>
              </a:ext>
            </a:extLst>
          </p:cNvPr>
          <p:cNvCxnSpPr>
            <a:cxnSpLocks/>
            <a:stCxn id="297" idx="2"/>
            <a:endCxn id="298" idx="0"/>
          </p:cNvCxnSpPr>
          <p:nvPr/>
        </p:nvCxnSpPr>
        <p:spPr>
          <a:xfrm>
            <a:off x="8102128" y="2643381"/>
            <a:ext cx="3335" cy="23384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直接箭头连接符 351">
            <a:extLst>
              <a:ext uri="{FF2B5EF4-FFF2-40B4-BE49-F238E27FC236}">
                <a16:creationId xmlns:a16="http://schemas.microsoft.com/office/drawing/2014/main" id="{D9FA4B1E-6ACC-44D0-A45A-6C63E7154D5C}"/>
              </a:ext>
            </a:extLst>
          </p:cNvPr>
          <p:cNvCxnSpPr>
            <a:cxnSpLocks/>
            <a:stCxn id="298" idx="2"/>
            <a:endCxn id="343" idx="0"/>
          </p:cNvCxnSpPr>
          <p:nvPr/>
        </p:nvCxnSpPr>
        <p:spPr>
          <a:xfrm>
            <a:off x="8105463" y="3516807"/>
            <a:ext cx="6479" cy="2189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1" name="矩形: 圆角 380">
            <a:extLst>
              <a:ext uri="{FF2B5EF4-FFF2-40B4-BE49-F238E27FC236}">
                <a16:creationId xmlns:a16="http://schemas.microsoft.com/office/drawing/2014/main" id="{4EF4C34E-EE5D-4243-8A05-A426B554CE58}"/>
              </a:ext>
            </a:extLst>
          </p:cNvPr>
          <p:cNvSpPr/>
          <p:nvPr/>
        </p:nvSpPr>
        <p:spPr>
          <a:xfrm>
            <a:off x="7532057" y="5631425"/>
            <a:ext cx="1155600" cy="540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学校资产处</a:t>
            </a:r>
            <a:endParaRPr lang="en-US" altLang="zh-CN" sz="1050" b="1" kern="1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1050" b="1" kern="1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统一报账</a:t>
            </a:r>
            <a:endParaRPr lang="zh-CN" altLang="zh-CN" sz="1050" b="1" kern="1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82" name="矩形: 圆角 381">
            <a:extLst>
              <a:ext uri="{FF2B5EF4-FFF2-40B4-BE49-F238E27FC236}">
                <a16:creationId xmlns:a16="http://schemas.microsoft.com/office/drawing/2014/main" id="{7170EC08-7265-42C7-A3A6-D085140CCF2B}"/>
              </a:ext>
            </a:extLst>
          </p:cNvPr>
          <p:cNvSpPr/>
          <p:nvPr/>
        </p:nvSpPr>
        <p:spPr>
          <a:xfrm>
            <a:off x="7534219" y="4371611"/>
            <a:ext cx="1156816" cy="37799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学院资产管理员（林晓萍）审批</a:t>
            </a:r>
            <a:endParaRPr lang="zh-CN" sz="1050" b="1" kern="100" dirty="0">
              <a:solidFill>
                <a:schemeClr val="tx1"/>
              </a:solidFill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83" name="矩形: 圆角 382">
            <a:extLst>
              <a:ext uri="{FF2B5EF4-FFF2-40B4-BE49-F238E27FC236}">
                <a16:creationId xmlns:a16="http://schemas.microsoft.com/office/drawing/2014/main" id="{83225004-2350-490E-A99D-3C5A37669C6B}"/>
              </a:ext>
            </a:extLst>
          </p:cNvPr>
          <p:cNvSpPr/>
          <p:nvPr/>
        </p:nvSpPr>
        <p:spPr>
          <a:xfrm>
            <a:off x="7532057" y="5010623"/>
            <a:ext cx="1155600" cy="36000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1050" b="1" kern="100" dirty="0">
                <a:solidFill>
                  <a:srgbClr val="000000"/>
                </a:solidFill>
                <a:ea typeface="等线" panose="02010600030101010101" pitchFamily="2" charset="-122"/>
                <a:cs typeface="Times New Roman" panose="02020603050405020304" pitchFamily="18" charset="0"/>
              </a:rPr>
              <a:t>学校资产处审批</a:t>
            </a:r>
            <a:endParaRPr lang="zh-CN" sz="1050" b="1" kern="100" dirty="0">
              <a:solidFill>
                <a:schemeClr val="tx1"/>
              </a:solidFill>
              <a:effectLst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384" name="直接箭头连接符 383">
            <a:extLst>
              <a:ext uri="{FF2B5EF4-FFF2-40B4-BE49-F238E27FC236}">
                <a16:creationId xmlns:a16="http://schemas.microsoft.com/office/drawing/2014/main" id="{4AB7CDAD-9E0B-4757-B888-888314F2DB22}"/>
              </a:ext>
            </a:extLst>
          </p:cNvPr>
          <p:cNvCxnSpPr>
            <a:cxnSpLocks/>
            <a:stCxn id="343" idx="2"/>
            <a:endCxn id="382" idx="0"/>
          </p:cNvCxnSpPr>
          <p:nvPr/>
        </p:nvCxnSpPr>
        <p:spPr>
          <a:xfrm>
            <a:off x="8111942" y="4113762"/>
            <a:ext cx="685" cy="2578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直接箭头连接符 386">
            <a:extLst>
              <a:ext uri="{FF2B5EF4-FFF2-40B4-BE49-F238E27FC236}">
                <a16:creationId xmlns:a16="http://schemas.microsoft.com/office/drawing/2014/main" id="{4351349E-314B-429C-8C89-367443FE03FC}"/>
              </a:ext>
            </a:extLst>
          </p:cNvPr>
          <p:cNvCxnSpPr>
            <a:cxnSpLocks/>
            <a:stCxn id="382" idx="2"/>
            <a:endCxn id="383" idx="0"/>
          </p:cNvCxnSpPr>
          <p:nvPr/>
        </p:nvCxnSpPr>
        <p:spPr>
          <a:xfrm flipH="1">
            <a:off x="8109857" y="4749605"/>
            <a:ext cx="2770" cy="26101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0" name="直接箭头连接符 389">
            <a:extLst>
              <a:ext uri="{FF2B5EF4-FFF2-40B4-BE49-F238E27FC236}">
                <a16:creationId xmlns:a16="http://schemas.microsoft.com/office/drawing/2014/main" id="{4E156043-D648-4522-8766-5B8233027D33}"/>
              </a:ext>
            </a:extLst>
          </p:cNvPr>
          <p:cNvCxnSpPr>
            <a:cxnSpLocks/>
            <a:stCxn id="383" idx="2"/>
            <a:endCxn id="381" idx="0"/>
          </p:cNvCxnSpPr>
          <p:nvPr/>
        </p:nvCxnSpPr>
        <p:spPr>
          <a:xfrm>
            <a:off x="8109857" y="5370623"/>
            <a:ext cx="0" cy="26080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连接符: 肘形 404">
            <a:extLst>
              <a:ext uri="{FF2B5EF4-FFF2-40B4-BE49-F238E27FC236}">
                <a16:creationId xmlns:a16="http://schemas.microsoft.com/office/drawing/2014/main" id="{0CA4C293-2E55-4161-9CDB-EB132316B565}"/>
              </a:ext>
            </a:extLst>
          </p:cNvPr>
          <p:cNvCxnSpPr>
            <a:cxnSpLocks/>
            <a:stCxn id="383" idx="3"/>
            <a:endCxn id="298" idx="3"/>
          </p:cNvCxnSpPr>
          <p:nvPr/>
        </p:nvCxnSpPr>
        <p:spPr>
          <a:xfrm flipH="1" flipV="1">
            <a:off x="8683263" y="3197017"/>
            <a:ext cx="4394" cy="1993606"/>
          </a:xfrm>
          <a:prstGeom prst="bentConnector3">
            <a:avLst>
              <a:gd name="adj1" fmla="val -5202549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连接符: 肘形 407">
            <a:extLst>
              <a:ext uri="{FF2B5EF4-FFF2-40B4-BE49-F238E27FC236}">
                <a16:creationId xmlns:a16="http://schemas.microsoft.com/office/drawing/2014/main" id="{6248DE98-8A4B-410F-8D6A-89DEA2C02FEA}"/>
              </a:ext>
            </a:extLst>
          </p:cNvPr>
          <p:cNvCxnSpPr>
            <a:cxnSpLocks/>
            <a:stCxn id="382" idx="3"/>
            <a:endCxn id="298" idx="3"/>
          </p:cNvCxnSpPr>
          <p:nvPr/>
        </p:nvCxnSpPr>
        <p:spPr>
          <a:xfrm flipH="1" flipV="1">
            <a:off x="8683263" y="3197017"/>
            <a:ext cx="7772" cy="1363591"/>
          </a:xfrm>
          <a:prstGeom prst="bentConnector3">
            <a:avLst>
              <a:gd name="adj1" fmla="val -2941328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" name="文本框 411">
            <a:extLst>
              <a:ext uri="{FF2B5EF4-FFF2-40B4-BE49-F238E27FC236}">
                <a16:creationId xmlns:a16="http://schemas.microsoft.com/office/drawing/2014/main" id="{857AA0B0-A58C-41FE-8359-67F8ED7CE763}"/>
              </a:ext>
            </a:extLst>
          </p:cNvPr>
          <p:cNvSpPr txBox="1"/>
          <p:nvPr/>
        </p:nvSpPr>
        <p:spPr>
          <a:xfrm>
            <a:off x="8633872" y="3357896"/>
            <a:ext cx="36032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/>
              <a:t>审批不通过</a:t>
            </a:r>
          </a:p>
        </p:txBody>
      </p:sp>
      <p:sp>
        <p:nvSpPr>
          <p:cNvPr id="413" name="文本框 412">
            <a:extLst>
              <a:ext uri="{FF2B5EF4-FFF2-40B4-BE49-F238E27FC236}">
                <a16:creationId xmlns:a16="http://schemas.microsoft.com/office/drawing/2014/main" id="{00603CD7-B6D9-4CD2-AA31-333BA9BB10A0}"/>
              </a:ext>
            </a:extLst>
          </p:cNvPr>
          <p:cNvSpPr txBox="1"/>
          <p:nvPr/>
        </p:nvSpPr>
        <p:spPr>
          <a:xfrm>
            <a:off x="8049333" y="4753281"/>
            <a:ext cx="7716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/>
              <a:t>通过</a:t>
            </a:r>
          </a:p>
        </p:txBody>
      </p:sp>
      <p:sp>
        <p:nvSpPr>
          <p:cNvPr id="414" name="文本框 413">
            <a:extLst>
              <a:ext uri="{FF2B5EF4-FFF2-40B4-BE49-F238E27FC236}">
                <a16:creationId xmlns:a16="http://schemas.microsoft.com/office/drawing/2014/main" id="{8D11568C-00C1-4C2A-9D7F-FAE05462F2DB}"/>
              </a:ext>
            </a:extLst>
          </p:cNvPr>
          <p:cNvSpPr txBox="1"/>
          <p:nvPr/>
        </p:nvSpPr>
        <p:spPr>
          <a:xfrm>
            <a:off x="8056687" y="5382946"/>
            <a:ext cx="7716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/>
              <a:t>通过</a:t>
            </a:r>
          </a:p>
        </p:txBody>
      </p:sp>
    </p:spTree>
    <p:extLst>
      <p:ext uri="{BB962C8B-B14F-4D97-AF65-F5344CB8AC3E}">
        <p14:creationId xmlns:p14="http://schemas.microsoft.com/office/powerpoint/2010/main" val="1019454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3257</TotalTime>
  <Words>270</Words>
  <Application>Microsoft Office PowerPoint</Application>
  <PresentationFormat>全屏显示(4:3)</PresentationFormat>
  <Paragraphs>59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宋体</vt:lpstr>
      <vt:lpstr>Arial</vt:lpstr>
      <vt:lpstr>Calibri</vt:lpstr>
      <vt:lpstr>Times New Roman</vt:lpstr>
      <vt:lpstr>Office 主题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厦门大学 试剂材料询购平台</dc:title>
  <dc:creator>zhuoyinan</dc:creator>
  <cp:lastModifiedBy>高艺羡</cp:lastModifiedBy>
  <cp:revision>164</cp:revision>
  <dcterms:created xsi:type="dcterms:W3CDTF">2019-10-22T02:23:06Z</dcterms:created>
  <dcterms:modified xsi:type="dcterms:W3CDTF">2020-10-26T08:12:43Z</dcterms:modified>
</cp:coreProperties>
</file>